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64" r:id="rId1"/>
  </p:sldMasterIdLst>
  <p:notesMasterIdLst>
    <p:notesMasterId r:id="rId31"/>
  </p:notesMasterIdLst>
  <p:sldIdLst>
    <p:sldId id="256" r:id="rId2"/>
    <p:sldId id="1579" r:id="rId3"/>
    <p:sldId id="1561" r:id="rId4"/>
    <p:sldId id="1590" r:id="rId5"/>
    <p:sldId id="1588" r:id="rId6"/>
    <p:sldId id="1586" r:id="rId7"/>
    <p:sldId id="1587" r:id="rId8"/>
    <p:sldId id="1589" r:id="rId9"/>
    <p:sldId id="270" r:id="rId10"/>
    <p:sldId id="276" r:id="rId11"/>
    <p:sldId id="262" r:id="rId12"/>
    <p:sldId id="1543" r:id="rId13"/>
    <p:sldId id="1565" r:id="rId14"/>
    <p:sldId id="1566" r:id="rId15"/>
    <p:sldId id="1572" r:id="rId16"/>
    <p:sldId id="1549" r:id="rId17"/>
    <p:sldId id="1570" r:id="rId18"/>
    <p:sldId id="1573" r:id="rId19"/>
    <p:sldId id="257" r:id="rId20"/>
    <p:sldId id="1571" r:id="rId21"/>
    <p:sldId id="1569" r:id="rId22"/>
    <p:sldId id="1576" r:id="rId23"/>
    <p:sldId id="1562" r:id="rId24"/>
    <p:sldId id="1577" r:id="rId25"/>
    <p:sldId id="1578" r:id="rId26"/>
    <p:sldId id="1438" r:id="rId27"/>
    <p:sldId id="1563" r:id="rId28"/>
    <p:sldId id="261" r:id="rId29"/>
    <p:sldId id="258" r:id="rId30"/>
  </p:sldIdLst>
  <p:sldSz cx="24384000" cy="1371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y Brederode" initials="" lastIdx="1" clrIdx="0"/>
  <p:cmAuthor id="1" name="Ben Lewis" initials="" lastIdx="1" clrIdx="1"/>
  <p:cmAuthor id="2" name="Robert Laing"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91E610-97A1-4E36-BD06-9917413BCEE7}">
  <a:tblStyle styleId="{4D91E610-97A1-4E36-BD06-9917413BCEE7}" styleName="Table_0">
    <a:wholeTbl>
      <a:tcTxStyle b="off" i="off">
        <a:font>
          <a:latin typeface="Verdana"/>
          <a:ea typeface="Verdana"/>
          <a:cs typeface="Verdana"/>
        </a:font>
        <a:schemeClr val="lt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4C568AA-3FD8-4A7C-A4E4-DE74BF981DE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486"/>
    <p:restoredTop sz="96827"/>
  </p:normalViewPr>
  <p:slideViewPr>
    <p:cSldViewPr snapToGrid="0">
      <p:cViewPr varScale="1">
        <p:scale>
          <a:sx n="33" d="100"/>
          <a:sy n="33" d="100"/>
        </p:scale>
        <p:origin x="956"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 name="Google Shape;130;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6693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2520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9B062E-5B6C-0043-9982-760806B54DB6}" type="slidenum">
              <a:rPr lang="en-US" smtClean="0"/>
              <a:t>21</a:t>
            </a:fld>
            <a:endParaRPr lang="en-US"/>
          </a:p>
        </p:txBody>
      </p:sp>
    </p:spTree>
    <p:extLst>
      <p:ext uri="{BB962C8B-B14F-4D97-AF65-F5344CB8AC3E}">
        <p14:creationId xmlns:p14="http://schemas.microsoft.com/office/powerpoint/2010/main" val="302203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5AD0A-B832-C9C5-1C6C-BEC7D8F57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C5CEA-DB63-C6BC-9C33-F3B573F72D1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54A3309-92CF-2022-99FB-F9EBB0556EF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66532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D8032-975A-C03C-84F0-6AD395573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C32BAC-E15F-DADA-BEF8-8B3BE0FFE4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206FD2B-B2AF-518C-FBC9-28EF5ADE60F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82944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Tree>
    <p:extLst>
      <p:ext uri="{BB962C8B-B14F-4D97-AF65-F5344CB8AC3E}">
        <p14:creationId xmlns:p14="http://schemas.microsoft.com/office/powerpoint/2010/main" val="1412367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 Front Photo Day">
  <p:cSld name="Cover - Front Photo Day">
    <p:spTree>
      <p:nvGrpSpPr>
        <p:cNvPr id="1" name="Shape 13"/>
        <p:cNvGrpSpPr/>
        <p:nvPr/>
      </p:nvGrpSpPr>
      <p:grpSpPr>
        <a:xfrm>
          <a:off x="0" y="0"/>
          <a:ext cx="0" cy="0"/>
          <a:chOff x="0" y="0"/>
          <a:chExt cx="0" cy="0"/>
        </a:xfrm>
      </p:grpSpPr>
      <p:sp>
        <p:nvSpPr>
          <p:cNvPr id="14" name="Google Shape;14;p2"/>
          <p:cNvSpPr>
            <a:spLocks noGrp="1"/>
          </p:cNvSpPr>
          <p:nvPr>
            <p:ph type="pic" idx="2"/>
          </p:nvPr>
        </p:nvSpPr>
        <p:spPr>
          <a:xfrm>
            <a:off x="0" y="2605857"/>
            <a:ext cx="24384000" cy="11146966"/>
          </a:xfrm>
          <a:prstGeom prst="rect">
            <a:avLst/>
          </a:prstGeom>
          <a:noFill/>
          <a:ln>
            <a:noFill/>
          </a:ln>
        </p:spPr>
      </p:sp>
      <p:sp>
        <p:nvSpPr>
          <p:cNvPr id="15" name="Google Shape;15;p2"/>
          <p:cNvSpPr txBox="1">
            <a:spLocks noGrp="1"/>
          </p:cNvSpPr>
          <p:nvPr>
            <p:ph type="title"/>
          </p:nvPr>
        </p:nvSpPr>
        <p:spPr>
          <a:xfrm>
            <a:off x="8912276" y="2976159"/>
            <a:ext cx="14145134" cy="1810799"/>
          </a:xfrm>
          <a:prstGeom prst="rect">
            <a:avLst/>
          </a:prstGeom>
          <a:noFill/>
          <a:ln>
            <a:noFill/>
          </a:ln>
        </p:spPr>
        <p:txBody>
          <a:bodyPr spcFirstLastPara="1" wrap="square" lIns="50800" tIns="0" rIns="50800" bIns="50800" anchor="b" anchorCtr="0">
            <a:noAutofit/>
          </a:bodyPr>
          <a:lstStyle>
            <a:lvl1pPr lvl="0" algn="r">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rgbClr val="070168"/>
              </a:buClr>
              <a:buSzPts val="1800"/>
              <a:buNone/>
              <a:defRPr/>
            </a:lvl2pPr>
            <a:lvl3pPr lvl="2" algn="l">
              <a:lnSpc>
                <a:spcPct val="100000"/>
              </a:lnSpc>
              <a:spcBef>
                <a:spcPts val="0"/>
              </a:spcBef>
              <a:spcAft>
                <a:spcPts val="0"/>
              </a:spcAft>
              <a:buClr>
                <a:srgbClr val="070168"/>
              </a:buClr>
              <a:buSzPts val="1800"/>
              <a:buNone/>
              <a:defRPr/>
            </a:lvl3pPr>
            <a:lvl4pPr lvl="3" algn="l">
              <a:lnSpc>
                <a:spcPct val="100000"/>
              </a:lnSpc>
              <a:spcBef>
                <a:spcPts val="0"/>
              </a:spcBef>
              <a:spcAft>
                <a:spcPts val="0"/>
              </a:spcAft>
              <a:buClr>
                <a:srgbClr val="070168"/>
              </a:buClr>
              <a:buSzPts val="1800"/>
              <a:buNone/>
              <a:defRPr/>
            </a:lvl4pPr>
            <a:lvl5pPr lvl="4" algn="l">
              <a:lnSpc>
                <a:spcPct val="100000"/>
              </a:lnSpc>
              <a:spcBef>
                <a:spcPts val="0"/>
              </a:spcBef>
              <a:spcAft>
                <a:spcPts val="0"/>
              </a:spcAft>
              <a:buClr>
                <a:srgbClr val="070168"/>
              </a:buClr>
              <a:buSzPts val="1800"/>
              <a:buNone/>
              <a:defRPr/>
            </a:lvl5pPr>
            <a:lvl6pPr lvl="5" algn="l">
              <a:lnSpc>
                <a:spcPct val="100000"/>
              </a:lnSpc>
              <a:spcBef>
                <a:spcPts val="0"/>
              </a:spcBef>
              <a:spcAft>
                <a:spcPts val="0"/>
              </a:spcAft>
              <a:buClr>
                <a:srgbClr val="070168"/>
              </a:buClr>
              <a:buSzPts val="1800"/>
              <a:buNone/>
              <a:defRPr/>
            </a:lvl6pPr>
            <a:lvl7pPr lvl="6" algn="l">
              <a:lnSpc>
                <a:spcPct val="100000"/>
              </a:lnSpc>
              <a:spcBef>
                <a:spcPts val="0"/>
              </a:spcBef>
              <a:spcAft>
                <a:spcPts val="0"/>
              </a:spcAft>
              <a:buClr>
                <a:srgbClr val="070168"/>
              </a:buClr>
              <a:buSzPts val="1800"/>
              <a:buNone/>
              <a:defRPr/>
            </a:lvl7pPr>
            <a:lvl8pPr lvl="7" algn="l">
              <a:lnSpc>
                <a:spcPct val="100000"/>
              </a:lnSpc>
              <a:spcBef>
                <a:spcPts val="0"/>
              </a:spcBef>
              <a:spcAft>
                <a:spcPts val="0"/>
              </a:spcAft>
              <a:buClr>
                <a:srgbClr val="070168"/>
              </a:buClr>
              <a:buSzPts val="1800"/>
              <a:buNone/>
              <a:defRPr/>
            </a:lvl8pPr>
            <a:lvl9pPr lvl="8" algn="l">
              <a:lnSpc>
                <a:spcPct val="100000"/>
              </a:lnSpc>
              <a:spcBef>
                <a:spcPts val="0"/>
              </a:spcBef>
              <a:spcAft>
                <a:spcPts val="0"/>
              </a:spcAft>
              <a:buClr>
                <a:srgbClr val="070168"/>
              </a:buClr>
              <a:buSzPts val="1800"/>
              <a:buNone/>
              <a:defRPr/>
            </a:lvl9pPr>
          </a:lstStyle>
          <a:p>
            <a:endParaRPr/>
          </a:p>
        </p:txBody>
      </p:sp>
      <p:sp>
        <p:nvSpPr>
          <p:cNvPr id="16" name="Google Shape;16;p2"/>
          <p:cNvSpPr txBox="1">
            <a:spLocks noGrp="1"/>
          </p:cNvSpPr>
          <p:nvPr>
            <p:ph type="body" idx="1"/>
          </p:nvPr>
        </p:nvSpPr>
        <p:spPr>
          <a:xfrm>
            <a:off x="8919185" y="4865833"/>
            <a:ext cx="14131316" cy="1524001"/>
          </a:xfrm>
          <a:prstGeom prst="rect">
            <a:avLst/>
          </a:prstGeom>
          <a:noFill/>
          <a:ln>
            <a:noFill/>
          </a:ln>
        </p:spPr>
        <p:txBody>
          <a:bodyPr spcFirstLastPara="1" wrap="square" lIns="50800" tIns="50800" rIns="50800" bIns="50800" anchor="t" anchorCtr="0">
            <a:normAutofit/>
          </a:bodyPr>
          <a:lstStyle>
            <a:lvl1pPr marL="457200" lvl="0" indent="-228600" algn="r">
              <a:lnSpc>
                <a:spcPct val="100000"/>
              </a:lnSpc>
              <a:spcBef>
                <a:spcPts val="0"/>
              </a:spcBef>
              <a:spcAft>
                <a:spcPts val="0"/>
              </a:spcAft>
              <a:buSzPts val="5000"/>
              <a:buFont typeface="Verdana"/>
              <a:buNone/>
              <a:defRPr sz="5000"/>
            </a:lvl1pPr>
            <a:lvl2pPr marL="914400" lvl="1" indent="-228600" algn="r">
              <a:lnSpc>
                <a:spcPct val="100000"/>
              </a:lnSpc>
              <a:spcBef>
                <a:spcPts val="0"/>
              </a:spcBef>
              <a:spcAft>
                <a:spcPts val="0"/>
              </a:spcAft>
              <a:buSzPts val="5000"/>
              <a:buFont typeface="Verdana"/>
              <a:buNone/>
              <a:defRPr sz="5000"/>
            </a:lvl2pPr>
            <a:lvl3pPr marL="1371600" lvl="2" indent="-228600" algn="r">
              <a:lnSpc>
                <a:spcPct val="100000"/>
              </a:lnSpc>
              <a:spcBef>
                <a:spcPts val="0"/>
              </a:spcBef>
              <a:spcAft>
                <a:spcPts val="0"/>
              </a:spcAft>
              <a:buSzPts val="5000"/>
              <a:buFont typeface="Verdana"/>
              <a:buNone/>
              <a:defRPr sz="5000"/>
            </a:lvl3pPr>
            <a:lvl4pPr marL="1828800" lvl="3" indent="-228600" algn="r">
              <a:lnSpc>
                <a:spcPct val="100000"/>
              </a:lnSpc>
              <a:spcBef>
                <a:spcPts val="0"/>
              </a:spcBef>
              <a:spcAft>
                <a:spcPts val="0"/>
              </a:spcAft>
              <a:buSzPts val="5000"/>
              <a:buFont typeface="Verdana"/>
              <a:buNone/>
              <a:defRPr sz="5000"/>
            </a:lvl4pPr>
            <a:lvl5pPr marL="2286000" lvl="4" indent="-228600" algn="r">
              <a:lnSpc>
                <a:spcPct val="100000"/>
              </a:lnSpc>
              <a:spcBef>
                <a:spcPts val="0"/>
              </a:spcBef>
              <a:spcAft>
                <a:spcPts val="0"/>
              </a:spcAft>
              <a:buSzPts val="5000"/>
              <a:buFont typeface="Verdana"/>
              <a:buNone/>
              <a:defRPr sz="5000"/>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17" name="Google Shape;17;p2"/>
          <p:cNvSpPr txBox="1">
            <a:spLocks noGrp="1"/>
          </p:cNvSpPr>
          <p:nvPr>
            <p:ph type="body" idx="3"/>
          </p:nvPr>
        </p:nvSpPr>
        <p:spPr>
          <a:xfrm>
            <a:off x="8905367" y="6561516"/>
            <a:ext cx="14145134" cy="723071"/>
          </a:xfrm>
          <a:prstGeom prst="rect">
            <a:avLst/>
          </a:prstGeom>
          <a:noFill/>
          <a:ln>
            <a:noFill/>
          </a:ln>
        </p:spPr>
        <p:txBody>
          <a:bodyPr spcFirstLastPara="1" wrap="square" lIns="50800" tIns="50800" rIns="50800" bIns="50800" anchor="t" anchorCtr="0">
            <a:normAutofit/>
          </a:bodyPr>
          <a:lstStyle>
            <a:lvl1pPr marL="457200" lvl="0" indent="-228600" algn="r">
              <a:lnSpc>
                <a:spcPct val="100000"/>
              </a:lnSpc>
              <a:spcBef>
                <a:spcPts val="0"/>
              </a:spcBef>
              <a:spcAft>
                <a:spcPts val="0"/>
              </a:spcAft>
              <a:buSzPts val="4000"/>
              <a:buFont typeface="Verdana"/>
              <a:buNone/>
              <a:defRPr sz="4000" b="0"/>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18" name="Google Shape;18;p2"/>
          <p:cNvSpPr txBox="1">
            <a:spLocks noGrp="1"/>
          </p:cNvSpPr>
          <p:nvPr>
            <p:ph type="body" idx="4"/>
          </p:nvPr>
        </p:nvSpPr>
        <p:spPr>
          <a:xfrm>
            <a:off x="8905367" y="7456269"/>
            <a:ext cx="14145134" cy="723071"/>
          </a:xfrm>
          <a:prstGeom prst="rect">
            <a:avLst/>
          </a:prstGeom>
          <a:noFill/>
          <a:ln>
            <a:noFill/>
          </a:ln>
        </p:spPr>
        <p:txBody>
          <a:bodyPr spcFirstLastPara="1" wrap="square" lIns="50800" tIns="50800" rIns="50800" bIns="50800" anchor="t" anchorCtr="0">
            <a:normAutofit/>
          </a:bodyPr>
          <a:lstStyle>
            <a:lvl1pPr marL="457200" lvl="0" indent="-228600" algn="r">
              <a:lnSpc>
                <a:spcPct val="100000"/>
              </a:lnSpc>
              <a:spcBef>
                <a:spcPts val="0"/>
              </a:spcBef>
              <a:spcAft>
                <a:spcPts val="0"/>
              </a:spcAft>
              <a:buSzPts val="3500"/>
              <a:buFont typeface="Verdana"/>
              <a:buNone/>
              <a:defRPr sz="3500"/>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pic>
        <p:nvPicPr>
          <p:cNvPr id="19" name="Google Shape;19;p2" descr="Imag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63072" y="682101"/>
            <a:ext cx="5991906" cy="181079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Divider - Gradient - numbered" type="tx">
  <p:cSld name="TITLE_AND_BODY">
    <p:spTree>
      <p:nvGrpSpPr>
        <p:cNvPr id="1" name="Shape 20"/>
        <p:cNvGrpSpPr/>
        <p:nvPr/>
      </p:nvGrpSpPr>
      <p:grpSpPr>
        <a:xfrm>
          <a:off x="0" y="0"/>
          <a:ext cx="0" cy="0"/>
          <a:chOff x="0" y="0"/>
          <a:chExt cx="0" cy="0"/>
        </a:xfrm>
      </p:grpSpPr>
      <p:sp>
        <p:nvSpPr>
          <p:cNvPr id="21" name="Google Shape;21;p3"/>
          <p:cNvSpPr/>
          <p:nvPr/>
        </p:nvSpPr>
        <p:spPr>
          <a:xfrm>
            <a:off x="-51198" y="-37520"/>
            <a:ext cx="24486397" cy="13791040"/>
          </a:xfrm>
          <a:prstGeom prst="rect">
            <a:avLst/>
          </a:prstGeom>
          <a:gradFill>
            <a:gsLst>
              <a:gs pos="0">
                <a:srgbClr val="070168"/>
              </a:gs>
              <a:gs pos="50129">
                <a:srgbClr val="070168"/>
              </a:gs>
              <a:gs pos="72903">
                <a:srgbClr val="730368"/>
              </a:gs>
              <a:gs pos="93413">
                <a:srgbClr val="DF0569"/>
              </a:gs>
              <a:gs pos="100000">
                <a:srgbClr val="DF0569"/>
              </a:gs>
            </a:gsLst>
            <a:lin ang="8100000"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5200"/>
              <a:buFont typeface="Arial"/>
              <a:buNone/>
            </a:pPr>
            <a:endParaRPr sz="5200" b="0" i="0" u="none" strike="noStrike" cap="none">
              <a:solidFill>
                <a:srgbClr val="FFFFFF"/>
              </a:solidFill>
              <a:latin typeface="Verdana"/>
              <a:ea typeface="Verdana"/>
              <a:cs typeface="Verdana"/>
              <a:sym typeface="Verdana"/>
            </a:endParaRPr>
          </a:p>
        </p:txBody>
      </p:sp>
      <p:pic>
        <p:nvPicPr>
          <p:cNvPr id="22" name="Google Shape;22;p3" descr="Image"/>
          <p:cNvPicPr preferRelativeResize="0"/>
          <p:nvPr/>
        </p:nvPicPr>
        <p:blipFill rotWithShape="1">
          <a:blip r:embed="rId2" cstate="email">
            <a:alphaModFix amt="75000"/>
            <a:extLst>
              <a:ext uri="{28A0092B-C50C-407E-A947-70E740481C1C}">
                <a14:useLocalDpi xmlns:a14="http://schemas.microsoft.com/office/drawing/2010/main"/>
              </a:ext>
            </a:extLst>
          </a:blip>
          <a:srcRect/>
          <a:stretch/>
        </p:blipFill>
        <p:spPr>
          <a:xfrm>
            <a:off x="342088" y="12549465"/>
            <a:ext cx="1024818" cy="1037671"/>
          </a:xfrm>
          <a:prstGeom prst="rect">
            <a:avLst/>
          </a:prstGeom>
          <a:noFill/>
          <a:ln>
            <a:noFill/>
          </a:ln>
        </p:spPr>
      </p:pic>
      <p:cxnSp>
        <p:nvCxnSpPr>
          <p:cNvPr id="23" name="Google Shape;23;p3"/>
          <p:cNvCxnSpPr/>
          <p:nvPr/>
        </p:nvCxnSpPr>
        <p:spPr>
          <a:xfrm>
            <a:off x="1625084" y="13068300"/>
            <a:ext cx="24384001" cy="0"/>
          </a:xfrm>
          <a:prstGeom prst="straightConnector1">
            <a:avLst/>
          </a:prstGeom>
          <a:noFill/>
          <a:ln w="12700" cap="flat" cmpd="sng">
            <a:solidFill>
              <a:srgbClr val="FFFFFF">
                <a:alpha val="74117"/>
              </a:srgbClr>
            </a:solidFill>
            <a:prstDash val="solid"/>
            <a:miter lim="400000"/>
            <a:headEnd type="none" w="sm" len="sm"/>
            <a:tailEnd type="none" w="sm" len="sm"/>
          </a:ln>
        </p:spPr>
      </p:cxnSp>
      <p:sp>
        <p:nvSpPr>
          <p:cNvPr id="24" name="Google Shape;24;p3"/>
          <p:cNvSpPr txBox="1"/>
          <p:nvPr/>
        </p:nvSpPr>
        <p:spPr>
          <a:xfrm>
            <a:off x="20620944" y="13201650"/>
            <a:ext cx="2550834" cy="406401"/>
          </a:xfrm>
          <a:prstGeom prst="rect">
            <a:avLst/>
          </a:prstGeom>
          <a:noFill/>
          <a:ln>
            <a:noFill/>
          </a:ln>
        </p:spPr>
        <p:txBody>
          <a:bodyPr spcFirstLastPara="1" wrap="square" lIns="50800" tIns="50800" rIns="50800" bIns="50800" anchor="ctr" anchorCtr="0">
            <a:spAutoFit/>
          </a:bodyPr>
          <a:lstStyle/>
          <a:p>
            <a:pPr marL="0" marR="0" lvl="0" indent="0" algn="r" rtl="0">
              <a:lnSpc>
                <a:spcPct val="100000"/>
              </a:lnSpc>
              <a:spcBef>
                <a:spcPts val="0"/>
              </a:spcBef>
              <a:spcAft>
                <a:spcPts val="0"/>
              </a:spcAft>
              <a:buClr>
                <a:srgbClr val="FFFFFF"/>
              </a:buClr>
              <a:buSzPts val="2000"/>
              <a:buFont typeface="Verdana"/>
              <a:buNone/>
            </a:pPr>
            <a:r>
              <a:rPr lang="en-GB" sz="2000" b="0" i="0" u="none" strike="noStrike" cap="none">
                <a:solidFill>
                  <a:srgbClr val="FFFFFF"/>
                </a:solidFill>
                <a:latin typeface="Verdana"/>
                <a:ea typeface="Verdana"/>
                <a:cs typeface="Verdana"/>
                <a:sym typeface="Verdana"/>
              </a:rPr>
              <a:t>Slide  /</a:t>
            </a:r>
            <a:endParaRPr sz="5200" b="0" i="0" u="none" strike="noStrike" cap="none">
              <a:solidFill>
                <a:srgbClr val="FFFFFF"/>
              </a:solidFill>
              <a:latin typeface="Verdana"/>
              <a:ea typeface="Verdana"/>
              <a:cs typeface="Verdana"/>
              <a:sym typeface="Verdana"/>
            </a:endParaRPr>
          </a:p>
        </p:txBody>
      </p:sp>
      <p:pic>
        <p:nvPicPr>
          <p:cNvPr id="25" name="Google Shape;25;p3" descr="Imag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031089" y="1008244"/>
            <a:ext cx="13921971" cy="11699512"/>
          </a:xfrm>
          <a:prstGeom prst="rect">
            <a:avLst/>
          </a:prstGeom>
          <a:noFill/>
          <a:ln>
            <a:noFill/>
          </a:ln>
        </p:spPr>
      </p:pic>
      <p:sp>
        <p:nvSpPr>
          <p:cNvPr id="26" name="Google Shape;26;p3"/>
          <p:cNvSpPr txBox="1">
            <a:spLocks noGrp="1"/>
          </p:cNvSpPr>
          <p:nvPr>
            <p:ph type="body" idx="1"/>
          </p:nvPr>
        </p:nvSpPr>
        <p:spPr>
          <a:xfrm>
            <a:off x="1448220" y="6949917"/>
            <a:ext cx="16714120" cy="4441749"/>
          </a:xfrm>
          <a:prstGeom prst="rect">
            <a:avLst/>
          </a:prstGeom>
          <a:noFill/>
          <a:ln>
            <a:noFill/>
          </a:ln>
        </p:spPr>
        <p:txBody>
          <a:bodyPr spcFirstLastPara="1" wrap="square" lIns="50800" tIns="50800" rIns="50800" bIns="50800" anchor="t" anchorCtr="0">
            <a:noAutofit/>
          </a:bodyPr>
          <a:lstStyle>
            <a:lvl1pPr marL="457200" lvl="0" indent="-228600" algn="l">
              <a:lnSpc>
                <a:spcPct val="100000"/>
              </a:lnSpc>
              <a:spcBef>
                <a:spcPts val="0"/>
              </a:spcBef>
              <a:spcAft>
                <a:spcPts val="0"/>
              </a:spcAft>
              <a:buSzPts val="3500"/>
              <a:buFont typeface="Verdana"/>
              <a:buNone/>
              <a:defRPr sz="3500">
                <a:solidFill>
                  <a:srgbClr val="FFFFFF"/>
                </a:solidFill>
              </a:defRPr>
            </a:lvl1pPr>
            <a:lvl2pPr marL="914400" lvl="1" indent="-228600" algn="l">
              <a:lnSpc>
                <a:spcPct val="100000"/>
              </a:lnSpc>
              <a:spcBef>
                <a:spcPts val="0"/>
              </a:spcBef>
              <a:spcAft>
                <a:spcPts val="0"/>
              </a:spcAft>
              <a:buSzPts val="3500"/>
              <a:buFont typeface="Verdana"/>
              <a:buNone/>
              <a:defRPr sz="3500">
                <a:solidFill>
                  <a:srgbClr val="FFFFFF"/>
                </a:solidFill>
              </a:defRPr>
            </a:lvl2pPr>
            <a:lvl3pPr marL="1371600" lvl="2" indent="-228600" algn="l">
              <a:lnSpc>
                <a:spcPct val="100000"/>
              </a:lnSpc>
              <a:spcBef>
                <a:spcPts val="0"/>
              </a:spcBef>
              <a:spcAft>
                <a:spcPts val="0"/>
              </a:spcAft>
              <a:buSzPts val="3500"/>
              <a:buFont typeface="Verdana"/>
              <a:buNone/>
              <a:defRPr sz="3500">
                <a:solidFill>
                  <a:srgbClr val="FFFFFF"/>
                </a:solidFill>
              </a:defRPr>
            </a:lvl3pPr>
            <a:lvl4pPr marL="1828800" lvl="3" indent="-228600" algn="l">
              <a:lnSpc>
                <a:spcPct val="100000"/>
              </a:lnSpc>
              <a:spcBef>
                <a:spcPts val="0"/>
              </a:spcBef>
              <a:spcAft>
                <a:spcPts val="0"/>
              </a:spcAft>
              <a:buSzPts val="3500"/>
              <a:buFont typeface="Verdana"/>
              <a:buNone/>
              <a:defRPr sz="3500">
                <a:solidFill>
                  <a:srgbClr val="FFFFFF"/>
                </a:solidFill>
              </a:defRPr>
            </a:lvl4pPr>
            <a:lvl5pPr marL="2286000" lvl="4" indent="-228600" algn="l">
              <a:lnSpc>
                <a:spcPct val="100000"/>
              </a:lnSpc>
              <a:spcBef>
                <a:spcPts val="0"/>
              </a:spcBef>
              <a:spcAft>
                <a:spcPts val="0"/>
              </a:spcAft>
              <a:buSzPts val="3500"/>
              <a:buFont typeface="Verdana"/>
              <a:buNone/>
              <a:defRPr sz="3500">
                <a:solidFill>
                  <a:srgbClr val="FFFFFF"/>
                </a:solidFill>
              </a:defRPr>
            </a:lvl5pPr>
            <a:lvl6pPr marL="2743200" lvl="5" indent="-322326" algn="l">
              <a:lnSpc>
                <a:spcPct val="100000"/>
              </a:lnSpc>
              <a:spcBef>
                <a:spcPts val="4000"/>
              </a:spcBef>
              <a:spcAft>
                <a:spcPts val="0"/>
              </a:spcAft>
              <a:buClr>
                <a:srgbClr val="070168"/>
              </a:buClr>
              <a:buSzPts val="1476"/>
              <a:buFont typeface="Verdana"/>
              <a:buChar char="•"/>
              <a:defRPr/>
            </a:lvl6pPr>
            <a:lvl7pPr marL="3200400" lvl="6" indent="-322326" algn="l">
              <a:lnSpc>
                <a:spcPct val="100000"/>
              </a:lnSpc>
              <a:spcBef>
                <a:spcPts val="4000"/>
              </a:spcBef>
              <a:spcAft>
                <a:spcPts val="0"/>
              </a:spcAft>
              <a:buClr>
                <a:srgbClr val="070168"/>
              </a:buClr>
              <a:buSzPts val="1476"/>
              <a:buFont typeface="Verdana"/>
              <a:buChar char="•"/>
              <a:defRPr/>
            </a:lvl7pPr>
            <a:lvl8pPr marL="3657600" lvl="7" indent="-322326" algn="l">
              <a:lnSpc>
                <a:spcPct val="100000"/>
              </a:lnSpc>
              <a:spcBef>
                <a:spcPts val="4000"/>
              </a:spcBef>
              <a:spcAft>
                <a:spcPts val="0"/>
              </a:spcAft>
              <a:buClr>
                <a:srgbClr val="070168"/>
              </a:buClr>
              <a:buSzPts val="1476"/>
              <a:buFont typeface="Verdana"/>
              <a:buChar char="•"/>
              <a:defRPr/>
            </a:lvl8pPr>
            <a:lvl9pPr marL="4114800" lvl="8" indent="-322326" algn="l">
              <a:lnSpc>
                <a:spcPct val="100000"/>
              </a:lnSpc>
              <a:spcBef>
                <a:spcPts val="4000"/>
              </a:spcBef>
              <a:spcAft>
                <a:spcPts val="0"/>
              </a:spcAft>
              <a:buClr>
                <a:srgbClr val="070168"/>
              </a:buClr>
              <a:buSzPts val="1476"/>
              <a:buFont typeface="Verdana"/>
              <a:buChar char="•"/>
              <a:defRPr/>
            </a:lvl9pPr>
          </a:lstStyle>
          <a:p>
            <a:endParaRPr/>
          </a:p>
        </p:txBody>
      </p:sp>
      <p:sp>
        <p:nvSpPr>
          <p:cNvPr id="27" name="Google Shape;27;p3"/>
          <p:cNvSpPr txBox="1">
            <a:spLocks noGrp="1"/>
          </p:cNvSpPr>
          <p:nvPr>
            <p:ph type="title"/>
          </p:nvPr>
        </p:nvSpPr>
        <p:spPr>
          <a:xfrm>
            <a:off x="1448220" y="2324334"/>
            <a:ext cx="16714120" cy="4441749"/>
          </a:xfrm>
          <a:prstGeom prst="rect">
            <a:avLst/>
          </a:prstGeom>
          <a:noFill/>
          <a:ln>
            <a:noFill/>
          </a:ln>
        </p:spPr>
        <p:txBody>
          <a:bodyPr spcFirstLastPara="1" wrap="square" lIns="50800" tIns="0" rIns="50800" bIns="50800" anchor="b" anchorCtr="0">
            <a:noAutofit/>
          </a:bodyPr>
          <a:lstStyle>
            <a:lvl1pPr lvl="0" algn="l">
              <a:lnSpc>
                <a:spcPct val="100000"/>
              </a:lnSpc>
              <a:spcBef>
                <a:spcPts val="0"/>
              </a:spcBef>
              <a:spcAft>
                <a:spcPts val="0"/>
              </a:spcAft>
              <a:buClr>
                <a:srgbClr val="FFFFFF"/>
              </a:buClr>
              <a:buSzPts val="6000"/>
              <a:buFont typeface="Verdana"/>
              <a:buNone/>
              <a:defRPr>
                <a:solidFill>
                  <a:srgbClr val="FFFFFF"/>
                </a:solidFill>
              </a:defRPr>
            </a:lvl1pPr>
            <a:lvl2pPr lvl="1" algn="l">
              <a:lnSpc>
                <a:spcPct val="100000"/>
              </a:lnSpc>
              <a:spcBef>
                <a:spcPts val="0"/>
              </a:spcBef>
              <a:spcAft>
                <a:spcPts val="0"/>
              </a:spcAft>
              <a:buClr>
                <a:srgbClr val="070168"/>
              </a:buClr>
              <a:buSzPts val="1800"/>
              <a:buFont typeface="Verdana"/>
              <a:buNone/>
              <a:defRPr/>
            </a:lvl2pPr>
            <a:lvl3pPr lvl="2" algn="l">
              <a:lnSpc>
                <a:spcPct val="100000"/>
              </a:lnSpc>
              <a:spcBef>
                <a:spcPts val="0"/>
              </a:spcBef>
              <a:spcAft>
                <a:spcPts val="0"/>
              </a:spcAft>
              <a:buClr>
                <a:srgbClr val="070168"/>
              </a:buClr>
              <a:buSzPts val="1800"/>
              <a:buFont typeface="Verdana"/>
              <a:buNone/>
              <a:defRPr/>
            </a:lvl3pPr>
            <a:lvl4pPr lvl="3" algn="l">
              <a:lnSpc>
                <a:spcPct val="100000"/>
              </a:lnSpc>
              <a:spcBef>
                <a:spcPts val="0"/>
              </a:spcBef>
              <a:spcAft>
                <a:spcPts val="0"/>
              </a:spcAft>
              <a:buClr>
                <a:srgbClr val="070168"/>
              </a:buClr>
              <a:buSzPts val="1800"/>
              <a:buFont typeface="Verdana"/>
              <a:buNone/>
              <a:defRPr/>
            </a:lvl4pPr>
            <a:lvl5pPr lvl="4" algn="l">
              <a:lnSpc>
                <a:spcPct val="100000"/>
              </a:lnSpc>
              <a:spcBef>
                <a:spcPts val="0"/>
              </a:spcBef>
              <a:spcAft>
                <a:spcPts val="0"/>
              </a:spcAft>
              <a:buClr>
                <a:srgbClr val="070168"/>
              </a:buClr>
              <a:buSzPts val="1800"/>
              <a:buFont typeface="Verdana"/>
              <a:buNone/>
              <a:defRPr/>
            </a:lvl5pPr>
            <a:lvl6pPr lvl="5" algn="l">
              <a:lnSpc>
                <a:spcPct val="100000"/>
              </a:lnSpc>
              <a:spcBef>
                <a:spcPts val="0"/>
              </a:spcBef>
              <a:spcAft>
                <a:spcPts val="0"/>
              </a:spcAft>
              <a:buClr>
                <a:srgbClr val="070168"/>
              </a:buClr>
              <a:buSzPts val="1800"/>
              <a:buFont typeface="Verdana"/>
              <a:buNone/>
              <a:defRPr/>
            </a:lvl6pPr>
            <a:lvl7pPr lvl="6" algn="l">
              <a:lnSpc>
                <a:spcPct val="100000"/>
              </a:lnSpc>
              <a:spcBef>
                <a:spcPts val="0"/>
              </a:spcBef>
              <a:spcAft>
                <a:spcPts val="0"/>
              </a:spcAft>
              <a:buClr>
                <a:srgbClr val="070168"/>
              </a:buClr>
              <a:buSzPts val="1800"/>
              <a:buFont typeface="Verdana"/>
              <a:buNone/>
              <a:defRPr/>
            </a:lvl7pPr>
            <a:lvl8pPr lvl="7" algn="l">
              <a:lnSpc>
                <a:spcPct val="100000"/>
              </a:lnSpc>
              <a:spcBef>
                <a:spcPts val="0"/>
              </a:spcBef>
              <a:spcAft>
                <a:spcPts val="0"/>
              </a:spcAft>
              <a:buClr>
                <a:srgbClr val="070168"/>
              </a:buClr>
              <a:buSzPts val="1800"/>
              <a:buFont typeface="Verdana"/>
              <a:buNone/>
              <a:defRPr/>
            </a:lvl8pPr>
            <a:lvl9pPr lvl="8" algn="l">
              <a:lnSpc>
                <a:spcPct val="100000"/>
              </a:lnSpc>
              <a:spcBef>
                <a:spcPts val="0"/>
              </a:spcBef>
              <a:spcAft>
                <a:spcPts val="0"/>
              </a:spcAft>
              <a:buClr>
                <a:srgbClr val="070168"/>
              </a:buClr>
              <a:buSzPts val="1800"/>
              <a:buFont typeface="Verdana"/>
              <a:buNone/>
              <a:defRPr/>
            </a:lvl9pPr>
          </a:lstStyle>
          <a:p>
            <a:endParaRPr/>
          </a:p>
        </p:txBody>
      </p:sp>
      <p:sp>
        <p:nvSpPr>
          <p:cNvPr id="28" name="Google Shape;28;p3"/>
          <p:cNvSpPr txBox="1">
            <a:spLocks noGrp="1"/>
          </p:cNvSpPr>
          <p:nvPr>
            <p:ph type="sldNum" idx="12"/>
          </p:nvPr>
        </p:nvSpPr>
        <p:spPr>
          <a:xfrm>
            <a:off x="23241000" y="13207998"/>
            <a:ext cx="889000" cy="406401"/>
          </a:xfrm>
          <a:prstGeom prst="rect">
            <a:avLst/>
          </a:prstGeom>
          <a:noFill/>
          <a:ln>
            <a:noFill/>
          </a:ln>
        </p:spPr>
        <p:txBody>
          <a:bodyPr spcFirstLastPara="1" wrap="square" lIns="50800" tIns="50800" rIns="50800" bIns="50800" anchor="b" anchorCtr="0">
            <a:spAutoFit/>
          </a:bodyPr>
          <a:lstStyle>
            <a:lvl1pPr marL="0" marR="0" lvl="0"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1pPr>
            <a:lvl2pPr marL="0" marR="0" lvl="1"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2pPr>
            <a:lvl3pPr marL="0" marR="0" lvl="2"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3pPr>
            <a:lvl4pPr marL="0" marR="0" lvl="3"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4pPr>
            <a:lvl5pPr marL="0" marR="0" lvl="4"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5pPr>
            <a:lvl6pPr marL="0" marR="0" lvl="5"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6pPr>
            <a:lvl7pPr marL="0" marR="0" lvl="6"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7pPr>
            <a:lvl8pPr marL="0" marR="0" lvl="7"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8pPr>
            <a:lvl9pPr marL="0" marR="0" lvl="8"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Photo - 2 Up white - numbered">
  <p:cSld name="1_Photo - 2 Up white - numbered 2">
    <p:spTree>
      <p:nvGrpSpPr>
        <p:cNvPr id="1" name="Shape 43"/>
        <p:cNvGrpSpPr/>
        <p:nvPr/>
      </p:nvGrpSpPr>
      <p:grpSpPr>
        <a:xfrm>
          <a:off x="0" y="0"/>
          <a:ext cx="0" cy="0"/>
          <a:chOff x="0" y="0"/>
          <a:chExt cx="0" cy="0"/>
        </a:xfrm>
      </p:grpSpPr>
      <p:sp>
        <p:nvSpPr>
          <p:cNvPr id="44" name="Google Shape;44;p7"/>
          <p:cNvSpPr txBox="1">
            <a:spLocks noGrp="1"/>
          </p:cNvSpPr>
          <p:nvPr>
            <p:ph type="body" idx="1"/>
          </p:nvPr>
        </p:nvSpPr>
        <p:spPr>
          <a:xfrm>
            <a:off x="768074" y="2354788"/>
            <a:ext cx="11926700" cy="10240098"/>
          </a:xfrm>
          <a:prstGeom prst="rect">
            <a:avLst/>
          </a:prstGeom>
          <a:noFill/>
          <a:ln>
            <a:noFill/>
          </a:ln>
        </p:spPr>
        <p:txBody>
          <a:bodyPr spcFirstLastPara="1" wrap="square" lIns="50800" tIns="50800" rIns="50800" bIns="50800" anchor="t" anchorCtr="0">
            <a:noAutofit/>
          </a:bodyPr>
          <a:lstStyle>
            <a:lvl1pPr marL="457200" lvl="0" indent="-609600" algn="l">
              <a:lnSpc>
                <a:spcPct val="100000"/>
              </a:lnSpc>
              <a:spcBef>
                <a:spcPts val="4000"/>
              </a:spcBef>
              <a:spcAft>
                <a:spcPts val="0"/>
              </a:spcAft>
              <a:buClr>
                <a:schemeClr val="accent1"/>
              </a:buClr>
              <a:buSzPts val="6000"/>
              <a:buFont typeface="Verdana"/>
              <a:buChar char="•"/>
              <a:defRPr>
                <a:solidFill>
                  <a:schemeClr val="accent2"/>
                </a:solidFill>
              </a:defRPr>
            </a:lvl1pPr>
            <a:lvl2pPr marL="914400" lvl="1" indent="-596900" algn="l">
              <a:lnSpc>
                <a:spcPct val="100000"/>
              </a:lnSpc>
              <a:spcBef>
                <a:spcPts val="3600"/>
              </a:spcBef>
              <a:spcAft>
                <a:spcPts val="0"/>
              </a:spcAft>
              <a:buClr>
                <a:schemeClr val="accent1"/>
              </a:buClr>
              <a:buSzPts val="5800"/>
              <a:buFont typeface="Verdana"/>
              <a:buChar char="•"/>
              <a:defRPr sz="5800">
                <a:solidFill>
                  <a:schemeClr val="accent2"/>
                </a:solidFill>
              </a:defRPr>
            </a:lvl2pPr>
            <a:lvl3pPr marL="1371600" lvl="2" indent="-558800" algn="l">
              <a:lnSpc>
                <a:spcPct val="100000"/>
              </a:lnSpc>
              <a:spcBef>
                <a:spcPts val="3200"/>
              </a:spcBef>
              <a:spcAft>
                <a:spcPts val="0"/>
              </a:spcAft>
              <a:buClr>
                <a:schemeClr val="accent1"/>
              </a:buClr>
              <a:buSzPts val="5200"/>
              <a:buFont typeface="Verdana"/>
              <a:buChar char="•"/>
              <a:defRPr sz="5200">
                <a:solidFill>
                  <a:schemeClr val="accent2"/>
                </a:solidFill>
              </a:defRPr>
            </a:lvl3pPr>
            <a:lvl4pPr marL="1828800" lvl="3" indent="-508000" algn="l">
              <a:lnSpc>
                <a:spcPct val="100000"/>
              </a:lnSpc>
              <a:spcBef>
                <a:spcPts val="2800"/>
              </a:spcBef>
              <a:spcAft>
                <a:spcPts val="0"/>
              </a:spcAft>
              <a:buClr>
                <a:schemeClr val="accent1"/>
              </a:buClr>
              <a:buSzPts val="4400"/>
              <a:buFont typeface="Verdana"/>
              <a:buChar char="•"/>
              <a:defRPr sz="4400">
                <a:solidFill>
                  <a:schemeClr val="accent2"/>
                </a:solidFill>
              </a:defRPr>
            </a:lvl4pPr>
            <a:lvl5pPr marL="2286000" lvl="4" indent="-431800" algn="l">
              <a:lnSpc>
                <a:spcPct val="100000"/>
              </a:lnSpc>
              <a:spcBef>
                <a:spcPts val="2400"/>
              </a:spcBef>
              <a:spcAft>
                <a:spcPts val="0"/>
              </a:spcAft>
              <a:buClr>
                <a:schemeClr val="accent1"/>
              </a:buClr>
              <a:buSzPts val="3200"/>
              <a:buFont typeface="Verdana"/>
              <a:buChar char="•"/>
              <a:defRPr sz="3200">
                <a:solidFill>
                  <a:schemeClr val="accent2"/>
                </a:solidFill>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45" name="Google Shape;45;p7"/>
          <p:cNvSpPr txBox="1">
            <a:spLocks noGrp="1"/>
          </p:cNvSpPr>
          <p:nvPr>
            <p:ph type="title"/>
          </p:nvPr>
        </p:nvSpPr>
        <p:spPr>
          <a:xfrm>
            <a:off x="762000" y="351453"/>
            <a:ext cx="11932774" cy="1897955"/>
          </a:xfrm>
          <a:prstGeom prst="rect">
            <a:avLst/>
          </a:prstGeom>
          <a:noFill/>
          <a:ln>
            <a:noFill/>
          </a:ln>
        </p:spPr>
        <p:txBody>
          <a:bodyPr spcFirstLastPara="1" wrap="square" lIns="50800" tIns="0" rIns="50800" bIns="50800" anchor="t" anchorCtr="0">
            <a:noAutofit/>
          </a:bodyPr>
          <a:lstStyle>
            <a:lvl1pPr lvl="0" algn="l">
              <a:lnSpc>
                <a:spcPct val="100000"/>
              </a:lnSpc>
              <a:spcBef>
                <a:spcPts val="0"/>
              </a:spcBef>
              <a:spcAft>
                <a:spcPts val="0"/>
              </a:spcAft>
              <a:buClr>
                <a:schemeClr val="accent2"/>
              </a:buClr>
              <a:buSzPts val="6000"/>
              <a:buFont typeface="Verdana"/>
              <a:buNone/>
              <a:defRPr/>
            </a:lvl1pPr>
            <a:lvl2pPr lvl="1" algn="l">
              <a:lnSpc>
                <a:spcPct val="100000"/>
              </a:lnSpc>
              <a:spcBef>
                <a:spcPts val="0"/>
              </a:spcBef>
              <a:spcAft>
                <a:spcPts val="0"/>
              </a:spcAft>
              <a:buClr>
                <a:srgbClr val="070168"/>
              </a:buClr>
              <a:buSzPts val="1800"/>
              <a:buNone/>
              <a:defRPr/>
            </a:lvl2pPr>
            <a:lvl3pPr lvl="2" algn="l">
              <a:lnSpc>
                <a:spcPct val="100000"/>
              </a:lnSpc>
              <a:spcBef>
                <a:spcPts val="0"/>
              </a:spcBef>
              <a:spcAft>
                <a:spcPts val="0"/>
              </a:spcAft>
              <a:buClr>
                <a:srgbClr val="070168"/>
              </a:buClr>
              <a:buSzPts val="1800"/>
              <a:buNone/>
              <a:defRPr/>
            </a:lvl3pPr>
            <a:lvl4pPr lvl="3" algn="l">
              <a:lnSpc>
                <a:spcPct val="100000"/>
              </a:lnSpc>
              <a:spcBef>
                <a:spcPts val="0"/>
              </a:spcBef>
              <a:spcAft>
                <a:spcPts val="0"/>
              </a:spcAft>
              <a:buClr>
                <a:srgbClr val="070168"/>
              </a:buClr>
              <a:buSzPts val="1800"/>
              <a:buNone/>
              <a:defRPr/>
            </a:lvl4pPr>
            <a:lvl5pPr lvl="4" algn="l">
              <a:lnSpc>
                <a:spcPct val="100000"/>
              </a:lnSpc>
              <a:spcBef>
                <a:spcPts val="0"/>
              </a:spcBef>
              <a:spcAft>
                <a:spcPts val="0"/>
              </a:spcAft>
              <a:buClr>
                <a:srgbClr val="070168"/>
              </a:buClr>
              <a:buSzPts val="1800"/>
              <a:buNone/>
              <a:defRPr/>
            </a:lvl5pPr>
            <a:lvl6pPr lvl="5" algn="l">
              <a:lnSpc>
                <a:spcPct val="100000"/>
              </a:lnSpc>
              <a:spcBef>
                <a:spcPts val="0"/>
              </a:spcBef>
              <a:spcAft>
                <a:spcPts val="0"/>
              </a:spcAft>
              <a:buClr>
                <a:srgbClr val="070168"/>
              </a:buClr>
              <a:buSzPts val="1800"/>
              <a:buNone/>
              <a:defRPr/>
            </a:lvl6pPr>
            <a:lvl7pPr lvl="6" algn="l">
              <a:lnSpc>
                <a:spcPct val="100000"/>
              </a:lnSpc>
              <a:spcBef>
                <a:spcPts val="0"/>
              </a:spcBef>
              <a:spcAft>
                <a:spcPts val="0"/>
              </a:spcAft>
              <a:buClr>
                <a:srgbClr val="070168"/>
              </a:buClr>
              <a:buSzPts val="1800"/>
              <a:buNone/>
              <a:defRPr/>
            </a:lvl7pPr>
            <a:lvl8pPr lvl="7" algn="l">
              <a:lnSpc>
                <a:spcPct val="100000"/>
              </a:lnSpc>
              <a:spcBef>
                <a:spcPts val="0"/>
              </a:spcBef>
              <a:spcAft>
                <a:spcPts val="0"/>
              </a:spcAft>
              <a:buClr>
                <a:srgbClr val="070168"/>
              </a:buClr>
              <a:buSzPts val="1800"/>
              <a:buNone/>
              <a:defRPr/>
            </a:lvl8pPr>
            <a:lvl9pPr lvl="8" algn="l">
              <a:lnSpc>
                <a:spcPct val="100000"/>
              </a:lnSpc>
              <a:spcBef>
                <a:spcPts val="0"/>
              </a:spcBef>
              <a:spcAft>
                <a:spcPts val="0"/>
              </a:spcAft>
              <a:buClr>
                <a:srgbClr val="070168"/>
              </a:buClr>
              <a:buSzPts val="1800"/>
              <a:buNone/>
              <a:defRPr/>
            </a:lvl9pPr>
          </a:lstStyle>
          <a:p>
            <a:endParaRPr/>
          </a:p>
        </p:txBody>
      </p:sp>
      <p:sp>
        <p:nvSpPr>
          <p:cNvPr id="46" name="Google Shape;46;p7"/>
          <p:cNvSpPr txBox="1">
            <a:spLocks noGrp="1"/>
          </p:cNvSpPr>
          <p:nvPr>
            <p:ph type="body" idx="2"/>
          </p:nvPr>
        </p:nvSpPr>
        <p:spPr>
          <a:xfrm>
            <a:off x="13403492" y="5539431"/>
            <a:ext cx="10270896" cy="718145"/>
          </a:xfrm>
          <a:prstGeom prst="rect">
            <a:avLst/>
          </a:prstGeom>
          <a:noFill/>
          <a:ln>
            <a:noFill/>
          </a:ln>
        </p:spPr>
        <p:txBody>
          <a:bodyPr spcFirstLastPara="1" wrap="square" lIns="50800" tIns="50800" rIns="50800" bIns="50800" anchor="t" anchorCtr="0">
            <a:noAutofit/>
          </a:bodyPr>
          <a:lstStyle>
            <a:lvl1pPr marL="457200" lvl="0" indent="-228600" algn="l">
              <a:lnSpc>
                <a:spcPct val="100000"/>
              </a:lnSpc>
              <a:spcBef>
                <a:spcPts val="0"/>
              </a:spcBef>
              <a:spcAft>
                <a:spcPts val="0"/>
              </a:spcAft>
              <a:buClr>
                <a:srgbClr val="E50869"/>
              </a:buClr>
              <a:buSzPts val="2000"/>
              <a:buFont typeface="Verdana"/>
              <a:buNone/>
              <a:defRPr sz="2000">
                <a:solidFill>
                  <a:srgbClr val="535353"/>
                </a:solidFill>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47" name="Google Shape;47;p7"/>
          <p:cNvSpPr txBox="1">
            <a:spLocks noGrp="1"/>
          </p:cNvSpPr>
          <p:nvPr>
            <p:ph type="body" idx="3"/>
          </p:nvPr>
        </p:nvSpPr>
        <p:spPr>
          <a:xfrm>
            <a:off x="13403492" y="12143080"/>
            <a:ext cx="10270896" cy="718145"/>
          </a:xfrm>
          <a:prstGeom prst="rect">
            <a:avLst/>
          </a:prstGeom>
          <a:noFill/>
          <a:ln>
            <a:noFill/>
          </a:ln>
        </p:spPr>
        <p:txBody>
          <a:bodyPr spcFirstLastPara="1" wrap="square" lIns="50800" tIns="50800" rIns="50800" bIns="50800" anchor="t" anchorCtr="0">
            <a:noAutofit/>
          </a:bodyPr>
          <a:lstStyle>
            <a:lvl1pPr marL="457200" lvl="0" indent="-228600" algn="l">
              <a:lnSpc>
                <a:spcPct val="100000"/>
              </a:lnSpc>
              <a:spcBef>
                <a:spcPts val="0"/>
              </a:spcBef>
              <a:spcAft>
                <a:spcPts val="0"/>
              </a:spcAft>
              <a:buClr>
                <a:srgbClr val="E50869"/>
              </a:buClr>
              <a:buSzPts val="2000"/>
              <a:buFont typeface="Verdana"/>
              <a:buNone/>
              <a:defRPr sz="2000">
                <a:solidFill>
                  <a:srgbClr val="535353"/>
                </a:solidFill>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48" name="Google Shape;48;p7"/>
          <p:cNvSpPr txBox="1">
            <a:spLocks noGrp="1"/>
          </p:cNvSpPr>
          <p:nvPr>
            <p:ph type="body" idx="4"/>
          </p:nvPr>
        </p:nvSpPr>
        <p:spPr>
          <a:xfrm>
            <a:off x="13403492" y="6965361"/>
            <a:ext cx="10270896" cy="5200650"/>
          </a:xfrm>
          <a:prstGeom prst="rect">
            <a:avLst/>
          </a:prstGeom>
          <a:noFill/>
          <a:ln>
            <a:noFill/>
          </a:ln>
        </p:spPr>
        <p:txBody>
          <a:bodyPr spcFirstLastPara="1" wrap="square" lIns="50800" tIns="50800" rIns="50800" bIns="50800" anchor="t" anchorCtr="0">
            <a:noAutofit/>
          </a:bodyPr>
          <a:lstStyle>
            <a:lvl1pPr marL="457200" lvl="0" indent="-342900" algn="l">
              <a:lnSpc>
                <a:spcPct val="100000"/>
              </a:lnSpc>
              <a:spcBef>
                <a:spcPts val="4000"/>
              </a:spcBef>
              <a:spcAft>
                <a:spcPts val="0"/>
              </a:spcAft>
              <a:buSzPts val="1800"/>
              <a:buChar char="•"/>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49" name="Google Shape;49;p7"/>
          <p:cNvSpPr txBox="1">
            <a:spLocks noGrp="1"/>
          </p:cNvSpPr>
          <p:nvPr>
            <p:ph type="body" idx="5"/>
          </p:nvPr>
        </p:nvSpPr>
        <p:spPr>
          <a:xfrm>
            <a:off x="13403492" y="329609"/>
            <a:ext cx="10270896" cy="5200650"/>
          </a:xfrm>
          <a:prstGeom prst="rect">
            <a:avLst/>
          </a:prstGeom>
          <a:noFill/>
          <a:ln>
            <a:noFill/>
          </a:ln>
        </p:spPr>
        <p:txBody>
          <a:bodyPr spcFirstLastPara="1" wrap="square" lIns="50800" tIns="50800" rIns="50800" bIns="50800" anchor="t" anchorCtr="0">
            <a:noAutofit/>
          </a:bodyPr>
          <a:lstStyle>
            <a:lvl1pPr marL="457200" lvl="0" indent="-342900" algn="l">
              <a:lnSpc>
                <a:spcPct val="100000"/>
              </a:lnSpc>
              <a:spcBef>
                <a:spcPts val="4000"/>
              </a:spcBef>
              <a:spcAft>
                <a:spcPts val="0"/>
              </a:spcAft>
              <a:buSzPts val="1800"/>
              <a:buChar char="•"/>
              <a:defRPr/>
            </a:lvl1pPr>
            <a:lvl2pPr marL="914400" lvl="1" indent="-342900" algn="l">
              <a:lnSpc>
                <a:spcPct val="100000"/>
              </a:lnSpc>
              <a:spcBef>
                <a:spcPts val="3600"/>
              </a:spcBef>
              <a:spcAft>
                <a:spcPts val="0"/>
              </a:spcAft>
              <a:buSzPts val="1800"/>
              <a:buChar char="•"/>
              <a:defRPr/>
            </a:lvl2pPr>
            <a:lvl3pPr marL="1371600" lvl="2" indent="-342900" algn="l">
              <a:lnSpc>
                <a:spcPct val="100000"/>
              </a:lnSpc>
              <a:spcBef>
                <a:spcPts val="3200"/>
              </a:spcBef>
              <a:spcAft>
                <a:spcPts val="0"/>
              </a:spcAft>
              <a:buSzPts val="1800"/>
              <a:buChar char="•"/>
              <a:defRPr/>
            </a:lvl3pPr>
            <a:lvl4pPr marL="1828800" lvl="3" indent="-342900" algn="l">
              <a:lnSpc>
                <a:spcPct val="100000"/>
              </a:lnSpc>
              <a:spcBef>
                <a:spcPts val="2800"/>
              </a:spcBef>
              <a:spcAft>
                <a:spcPts val="0"/>
              </a:spcAft>
              <a:buSzPts val="1800"/>
              <a:buChar char="•"/>
              <a:defRPr/>
            </a:lvl4pPr>
            <a:lvl5pPr marL="2286000" lvl="4" indent="-342900" algn="l">
              <a:lnSpc>
                <a:spcPct val="100000"/>
              </a:lnSpc>
              <a:spcBef>
                <a:spcPts val="2400"/>
              </a:spcBef>
              <a:spcAft>
                <a:spcPts val="0"/>
              </a:spcAft>
              <a:buSzPts val="1800"/>
              <a:buChar char="•"/>
              <a:defRPr/>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50" name="Google Shape;50;p7"/>
          <p:cNvSpPr txBox="1">
            <a:spLocks noGrp="1"/>
          </p:cNvSpPr>
          <p:nvPr>
            <p:ph type="sldNum" idx="12"/>
          </p:nvPr>
        </p:nvSpPr>
        <p:spPr>
          <a:xfrm>
            <a:off x="23241000" y="13207999"/>
            <a:ext cx="889000" cy="406401"/>
          </a:xfrm>
          <a:prstGeom prst="rect">
            <a:avLst/>
          </a:prstGeom>
          <a:noFill/>
          <a:ln>
            <a:noFill/>
          </a:ln>
        </p:spPr>
        <p:txBody>
          <a:bodyPr spcFirstLastPara="1" wrap="square" lIns="50800" tIns="50800" rIns="50800" bIns="50800" anchor="b" anchorCtr="0">
            <a:spAutoFit/>
          </a:bodyPr>
          <a:lstStyle>
            <a:lvl1pPr marL="0" marR="0" lvl="0"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1pPr>
            <a:lvl2pPr marL="0" marR="0" lvl="1"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2pPr>
            <a:lvl3pPr marL="0" marR="0" lvl="2"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3pPr>
            <a:lvl4pPr marL="0" marR="0" lvl="3"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4pPr>
            <a:lvl5pPr marL="0" marR="0" lvl="4"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5pPr>
            <a:lvl6pPr marL="0" marR="0" lvl="5"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6pPr>
            <a:lvl7pPr marL="0" marR="0" lvl="6"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7pPr>
            <a:lvl8pPr marL="0" marR="0" lvl="7"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8pPr>
            <a:lvl9pPr marL="0" marR="0" lvl="8" indent="0" algn="l">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960000" y="672000"/>
            <a:ext cx="22080000" cy="1920000"/>
          </a:xfrm>
          <a:prstGeom prst="rect">
            <a:avLst/>
          </a:prstGeom>
          <a:noFill/>
          <a:ln>
            <a:noFill/>
          </a:ln>
        </p:spPr>
        <p:txBody>
          <a:bodyPr spcFirstLastPara="1" wrap="square" lIns="50800" tIns="50800" rIns="50800" bIns="50800" anchor="ctr" anchorCtr="0">
            <a:normAutofit/>
          </a:bodyPr>
          <a:lstStyle>
            <a:lvl1pPr lvl="0" algn="l">
              <a:lnSpc>
                <a:spcPct val="100000"/>
              </a:lnSpc>
              <a:spcBef>
                <a:spcPts val="0"/>
              </a:spcBef>
              <a:spcAft>
                <a:spcPts val="0"/>
              </a:spcAft>
              <a:buClr>
                <a:srgbClr val="070168"/>
              </a:buClr>
              <a:buSzPts val="1800"/>
              <a:buFont typeface="Verdana"/>
              <a:buNone/>
              <a:defRPr/>
            </a:lvl1pPr>
            <a:lvl2pPr lvl="1" algn="l">
              <a:lnSpc>
                <a:spcPct val="100000"/>
              </a:lnSpc>
              <a:spcBef>
                <a:spcPts val="0"/>
              </a:spcBef>
              <a:spcAft>
                <a:spcPts val="0"/>
              </a:spcAft>
              <a:buClr>
                <a:srgbClr val="070168"/>
              </a:buClr>
              <a:buSzPts val="1800"/>
              <a:buFont typeface="Verdana"/>
              <a:buNone/>
              <a:defRPr/>
            </a:lvl2pPr>
            <a:lvl3pPr lvl="2" algn="l">
              <a:lnSpc>
                <a:spcPct val="100000"/>
              </a:lnSpc>
              <a:spcBef>
                <a:spcPts val="0"/>
              </a:spcBef>
              <a:spcAft>
                <a:spcPts val="0"/>
              </a:spcAft>
              <a:buClr>
                <a:srgbClr val="070168"/>
              </a:buClr>
              <a:buSzPts val="1800"/>
              <a:buFont typeface="Verdana"/>
              <a:buNone/>
              <a:defRPr/>
            </a:lvl3pPr>
            <a:lvl4pPr lvl="3" algn="l">
              <a:lnSpc>
                <a:spcPct val="100000"/>
              </a:lnSpc>
              <a:spcBef>
                <a:spcPts val="0"/>
              </a:spcBef>
              <a:spcAft>
                <a:spcPts val="0"/>
              </a:spcAft>
              <a:buClr>
                <a:srgbClr val="070168"/>
              </a:buClr>
              <a:buSzPts val="1800"/>
              <a:buFont typeface="Verdana"/>
              <a:buNone/>
              <a:defRPr/>
            </a:lvl4pPr>
            <a:lvl5pPr lvl="4" algn="l">
              <a:lnSpc>
                <a:spcPct val="100000"/>
              </a:lnSpc>
              <a:spcBef>
                <a:spcPts val="0"/>
              </a:spcBef>
              <a:spcAft>
                <a:spcPts val="0"/>
              </a:spcAft>
              <a:buClr>
                <a:srgbClr val="070168"/>
              </a:buClr>
              <a:buSzPts val="1800"/>
              <a:buFont typeface="Verdana"/>
              <a:buNone/>
              <a:defRPr/>
            </a:lvl5pPr>
            <a:lvl6pPr lvl="5" algn="l">
              <a:lnSpc>
                <a:spcPct val="100000"/>
              </a:lnSpc>
              <a:spcBef>
                <a:spcPts val="0"/>
              </a:spcBef>
              <a:spcAft>
                <a:spcPts val="0"/>
              </a:spcAft>
              <a:buClr>
                <a:srgbClr val="070168"/>
              </a:buClr>
              <a:buSzPts val="1800"/>
              <a:buFont typeface="Verdana"/>
              <a:buNone/>
              <a:defRPr/>
            </a:lvl6pPr>
            <a:lvl7pPr lvl="6" algn="l">
              <a:lnSpc>
                <a:spcPct val="100000"/>
              </a:lnSpc>
              <a:spcBef>
                <a:spcPts val="0"/>
              </a:spcBef>
              <a:spcAft>
                <a:spcPts val="0"/>
              </a:spcAft>
              <a:buClr>
                <a:srgbClr val="070168"/>
              </a:buClr>
              <a:buSzPts val="1800"/>
              <a:buFont typeface="Verdana"/>
              <a:buNone/>
              <a:defRPr/>
            </a:lvl7pPr>
            <a:lvl8pPr lvl="7" algn="l">
              <a:lnSpc>
                <a:spcPct val="100000"/>
              </a:lnSpc>
              <a:spcBef>
                <a:spcPts val="0"/>
              </a:spcBef>
              <a:spcAft>
                <a:spcPts val="0"/>
              </a:spcAft>
              <a:buClr>
                <a:srgbClr val="070168"/>
              </a:buClr>
              <a:buSzPts val="1800"/>
              <a:buFont typeface="Verdana"/>
              <a:buNone/>
              <a:defRPr/>
            </a:lvl8pPr>
            <a:lvl9pPr lvl="8" algn="l">
              <a:lnSpc>
                <a:spcPct val="100000"/>
              </a:lnSpc>
              <a:spcBef>
                <a:spcPts val="0"/>
              </a:spcBef>
              <a:spcAft>
                <a:spcPts val="0"/>
              </a:spcAft>
              <a:buClr>
                <a:srgbClr val="070168"/>
              </a:buClr>
              <a:buSzPts val="1800"/>
              <a:buFont typeface="Verdana"/>
              <a:buNone/>
              <a:defRPr/>
            </a:lvl9pPr>
          </a:lstStyle>
          <a:p>
            <a:endParaRPr/>
          </a:p>
        </p:txBody>
      </p:sp>
      <p:sp>
        <p:nvSpPr>
          <p:cNvPr id="53" name="Google Shape;53;p8"/>
          <p:cNvSpPr txBox="1">
            <a:spLocks noGrp="1"/>
          </p:cNvSpPr>
          <p:nvPr>
            <p:ph type="body" idx="1"/>
          </p:nvPr>
        </p:nvSpPr>
        <p:spPr>
          <a:xfrm>
            <a:off x="960000" y="2880000"/>
            <a:ext cx="22080000" cy="9600000"/>
          </a:xfrm>
          <a:prstGeom prst="rect">
            <a:avLst/>
          </a:prstGeom>
          <a:noFill/>
          <a:ln>
            <a:noFill/>
          </a:ln>
        </p:spPr>
        <p:txBody>
          <a:bodyPr spcFirstLastPara="1" wrap="square" lIns="50800" tIns="50800" rIns="50800" bIns="50800" anchor="t" anchorCtr="0">
            <a:normAutofit/>
          </a:bodyPr>
          <a:lstStyle>
            <a:lvl1pPr marL="457200" lvl="0" indent="-322326" algn="l">
              <a:lnSpc>
                <a:spcPct val="100000"/>
              </a:lnSpc>
              <a:spcBef>
                <a:spcPts val="1600"/>
              </a:spcBef>
              <a:spcAft>
                <a:spcPts val="0"/>
              </a:spcAft>
              <a:buClr>
                <a:srgbClr val="070168"/>
              </a:buClr>
              <a:buSzPts val="1476"/>
              <a:buFont typeface="Verdana"/>
              <a:buChar char="•"/>
              <a:defRPr/>
            </a:lvl1pPr>
            <a:lvl2pPr marL="914400" lvl="1" indent="-322326" algn="l">
              <a:lnSpc>
                <a:spcPct val="100000"/>
              </a:lnSpc>
              <a:spcBef>
                <a:spcPts val="1600"/>
              </a:spcBef>
              <a:spcAft>
                <a:spcPts val="0"/>
              </a:spcAft>
              <a:buClr>
                <a:srgbClr val="070168"/>
              </a:buClr>
              <a:buSzPts val="1476"/>
              <a:buFont typeface="Verdana"/>
              <a:buChar char="o"/>
              <a:defRPr/>
            </a:lvl2pPr>
            <a:lvl3pPr marL="1371600" lvl="2" indent="-322325" algn="l">
              <a:lnSpc>
                <a:spcPct val="100000"/>
              </a:lnSpc>
              <a:spcBef>
                <a:spcPts val="1600"/>
              </a:spcBef>
              <a:spcAft>
                <a:spcPts val="0"/>
              </a:spcAft>
              <a:buClr>
                <a:srgbClr val="070168"/>
              </a:buClr>
              <a:buSzPts val="1476"/>
              <a:buFont typeface="Verdana"/>
              <a:buChar char="▪"/>
              <a:defRPr/>
            </a:lvl3pPr>
            <a:lvl4pPr marL="1828800" lvl="3" indent="-322325" algn="l">
              <a:lnSpc>
                <a:spcPct val="100000"/>
              </a:lnSpc>
              <a:spcBef>
                <a:spcPts val="1600"/>
              </a:spcBef>
              <a:spcAft>
                <a:spcPts val="0"/>
              </a:spcAft>
              <a:buClr>
                <a:srgbClr val="070168"/>
              </a:buClr>
              <a:buSzPts val="1476"/>
              <a:buFont typeface="Verdana"/>
              <a:buChar char="•"/>
              <a:defRPr/>
            </a:lvl4pPr>
            <a:lvl5pPr marL="2286000" lvl="4" indent="-322326" algn="l">
              <a:lnSpc>
                <a:spcPct val="100000"/>
              </a:lnSpc>
              <a:spcBef>
                <a:spcPts val="1600"/>
              </a:spcBef>
              <a:spcAft>
                <a:spcPts val="0"/>
              </a:spcAft>
              <a:buClr>
                <a:srgbClr val="070168"/>
              </a:buClr>
              <a:buSzPts val="1476"/>
              <a:buFont typeface="Verdana"/>
              <a:buChar char="o"/>
              <a:defRPr/>
            </a:lvl5pPr>
            <a:lvl6pPr marL="2743200" lvl="5" indent="-322326" algn="l">
              <a:lnSpc>
                <a:spcPct val="120000"/>
              </a:lnSpc>
              <a:spcBef>
                <a:spcPts val="4000"/>
              </a:spcBef>
              <a:spcAft>
                <a:spcPts val="0"/>
              </a:spcAft>
              <a:buClr>
                <a:srgbClr val="070168"/>
              </a:buClr>
              <a:buSzPts val="1476"/>
              <a:buFont typeface="Verdana"/>
              <a:buChar char="•"/>
              <a:defRPr/>
            </a:lvl6pPr>
            <a:lvl7pPr marL="3200400" lvl="6" indent="-322326" algn="l">
              <a:lnSpc>
                <a:spcPct val="120000"/>
              </a:lnSpc>
              <a:spcBef>
                <a:spcPts val="4000"/>
              </a:spcBef>
              <a:spcAft>
                <a:spcPts val="0"/>
              </a:spcAft>
              <a:buClr>
                <a:srgbClr val="070168"/>
              </a:buClr>
              <a:buSzPts val="1476"/>
              <a:buFont typeface="Verdana"/>
              <a:buChar char="•"/>
              <a:defRPr/>
            </a:lvl7pPr>
            <a:lvl8pPr marL="3657600" lvl="7" indent="-322326" algn="l">
              <a:lnSpc>
                <a:spcPct val="120000"/>
              </a:lnSpc>
              <a:spcBef>
                <a:spcPts val="4000"/>
              </a:spcBef>
              <a:spcAft>
                <a:spcPts val="0"/>
              </a:spcAft>
              <a:buClr>
                <a:srgbClr val="070168"/>
              </a:buClr>
              <a:buSzPts val="1476"/>
              <a:buFont typeface="Verdana"/>
              <a:buChar char="•"/>
              <a:defRPr/>
            </a:lvl8pPr>
            <a:lvl9pPr marL="4114800" lvl="8" indent="-322326" algn="l">
              <a:lnSpc>
                <a:spcPct val="120000"/>
              </a:lnSpc>
              <a:spcBef>
                <a:spcPts val="4000"/>
              </a:spcBef>
              <a:spcAft>
                <a:spcPts val="0"/>
              </a:spcAft>
              <a:buClr>
                <a:srgbClr val="070168"/>
              </a:buClr>
              <a:buSzPts val="1476"/>
              <a:buFont typeface="Verdana"/>
              <a:buChar char="•"/>
              <a:defRPr/>
            </a:lvl9pPr>
          </a:lstStyle>
          <a:p>
            <a:endParaRPr/>
          </a:p>
        </p:txBody>
      </p:sp>
      <p:sp>
        <p:nvSpPr>
          <p:cNvPr id="54" name="Google Shape;54;p8"/>
          <p:cNvSpPr txBox="1">
            <a:spLocks noGrp="1"/>
          </p:cNvSpPr>
          <p:nvPr>
            <p:ph type="sldNum" idx="12"/>
          </p:nvPr>
        </p:nvSpPr>
        <p:spPr>
          <a:xfrm>
            <a:off x="23224747" y="13190348"/>
            <a:ext cx="743794" cy="431015"/>
          </a:xfrm>
          <a:prstGeom prst="rect">
            <a:avLst/>
          </a:prstGeom>
          <a:noFill/>
          <a:ln>
            <a:noFill/>
          </a:ln>
        </p:spPr>
        <p:txBody>
          <a:bodyPr spcFirstLastPara="1" wrap="square" lIns="50800" tIns="50800" rIns="50800" bIns="50800" anchor="ctr" anchorCtr="0">
            <a:spAutoFit/>
          </a:bodyPr>
          <a:lstStyle>
            <a:lvl1pPr marL="0" marR="0" lvl="0" indent="0" algn="r">
              <a:lnSpc>
                <a:spcPct val="100000"/>
              </a:lnSpc>
              <a:spcBef>
                <a:spcPts val="0"/>
              </a:spcBef>
              <a:spcAft>
                <a:spcPts val="0"/>
              </a:spcAft>
              <a:buClr>
                <a:srgbClr val="FFFFFF"/>
              </a:buClr>
              <a:buSzPts val="800"/>
              <a:buFont typeface="Verdana"/>
              <a:buNone/>
              <a:defRPr sz="2134" b="0" i="0" u="none" strike="noStrike" cap="none">
                <a:solidFill>
                  <a:srgbClr val="FFFFFF"/>
                </a:solidFill>
                <a:latin typeface="Verdana"/>
                <a:ea typeface="Verdana"/>
                <a:cs typeface="Verdana"/>
                <a:sym typeface="Verdana"/>
              </a:defRPr>
            </a:lvl1pPr>
            <a:lvl2pPr marL="0" marR="0" lvl="1" indent="0" algn="r">
              <a:lnSpc>
                <a:spcPct val="100000"/>
              </a:lnSpc>
              <a:spcBef>
                <a:spcPts val="0"/>
              </a:spcBef>
              <a:spcAft>
                <a:spcPts val="0"/>
              </a:spcAft>
              <a:buClr>
                <a:srgbClr val="FFFFFF"/>
              </a:buClr>
              <a:buSzPts val="800"/>
              <a:buFont typeface="Verdana"/>
              <a:buNone/>
              <a:defRPr sz="2134" b="0" i="0" u="none" strike="noStrike" cap="none">
                <a:solidFill>
                  <a:srgbClr val="FFFFFF"/>
                </a:solidFill>
                <a:latin typeface="Verdana"/>
                <a:ea typeface="Verdana"/>
                <a:cs typeface="Verdana"/>
                <a:sym typeface="Verdana"/>
              </a:defRPr>
            </a:lvl2pPr>
            <a:lvl3pPr marL="0" marR="0" lvl="2" indent="0" algn="r">
              <a:lnSpc>
                <a:spcPct val="100000"/>
              </a:lnSpc>
              <a:spcBef>
                <a:spcPts val="0"/>
              </a:spcBef>
              <a:spcAft>
                <a:spcPts val="0"/>
              </a:spcAft>
              <a:buClr>
                <a:srgbClr val="FFFFFF"/>
              </a:buClr>
              <a:buSzPts val="800"/>
              <a:buFont typeface="Verdana"/>
              <a:buNone/>
              <a:defRPr sz="2134" b="0" i="0" u="none" strike="noStrike" cap="none">
                <a:solidFill>
                  <a:srgbClr val="FFFFFF"/>
                </a:solidFill>
                <a:latin typeface="Verdana"/>
                <a:ea typeface="Verdana"/>
                <a:cs typeface="Verdana"/>
                <a:sym typeface="Verdana"/>
              </a:defRPr>
            </a:lvl3pPr>
            <a:lvl4pPr marL="0" marR="0" lvl="3" indent="0" algn="r">
              <a:lnSpc>
                <a:spcPct val="100000"/>
              </a:lnSpc>
              <a:spcBef>
                <a:spcPts val="0"/>
              </a:spcBef>
              <a:spcAft>
                <a:spcPts val="0"/>
              </a:spcAft>
              <a:buClr>
                <a:srgbClr val="FFFFFF"/>
              </a:buClr>
              <a:buSzPts val="800"/>
              <a:buFont typeface="Verdana"/>
              <a:buNone/>
              <a:defRPr sz="2134" b="0" i="0" u="none" strike="noStrike" cap="none">
                <a:solidFill>
                  <a:srgbClr val="FFFFFF"/>
                </a:solidFill>
                <a:latin typeface="Verdana"/>
                <a:ea typeface="Verdana"/>
                <a:cs typeface="Verdana"/>
                <a:sym typeface="Verdana"/>
              </a:defRPr>
            </a:lvl4pPr>
            <a:lvl5pPr marL="0" marR="0" lvl="4" indent="0" algn="r">
              <a:lnSpc>
                <a:spcPct val="100000"/>
              </a:lnSpc>
              <a:spcBef>
                <a:spcPts val="0"/>
              </a:spcBef>
              <a:spcAft>
                <a:spcPts val="0"/>
              </a:spcAft>
              <a:buClr>
                <a:srgbClr val="FFFFFF"/>
              </a:buClr>
              <a:buSzPts val="800"/>
              <a:buFont typeface="Verdana"/>
              <a:buNone/>
              <a:defRPr sz="2134" b="0" i="0" u="none" strike="noStrike" cap="none">
                <a:solidFill>
                  <a:srgbClr val="FFFFFF"/>
                </a:solidFill>
                <a:latin typeface="Verdana"/>
                <a:ea typeface="Verdana"/>
                <a:cs typeface="Verdana"/>
                <a:sym typeface="Verdana"/>
              </a:defRPr>
            </a:lvl5pPr>
            <a:lvl6pPr marL="0" marR="0" lvl="5" indent="0" algn="r">
              <a:lnSpc>
                <a:spcPct val="100000"/>
              </a:lnSpc>
              <a:spcBef>
                <a:spcPts val="0"/>
              </a:spcBef>
              <a:spcAft>
                <a:spcPts val="0"/>
              </a:spcAft>
              <a:buClr>
                <a:srgbClr val="FFFFFF"/>
              </a:buClr>
              <a:buSzPts val="800"/>
              <a:buFont typeface="Verdana"/>
              <a:buNone/>
              <a:defRPr sz="2134" b="0" i="0" u="none" strike="noStrike" cap="none">
                <a:solidFill>
                  <a:srgbClr val="FFFFFF"/>
                </a:solidFill>
                <a:latin typeface="Verdana"/>
                <a:ea typeface="Verdana"/>
                <a:cs typeface="Verdana"/>
                <a:sym typeface="Verdana"/>
              </a:defRPr>
            </a:lvl6pPr>
            <a:lvl7pPr marL="0" marR="0" lvl="6" indent="0" algn="r">
              <a:lnSpc>
                <a:spcPct val="100000"/>
              </a:lnSpc>
              <a:spcBef>
                <a:spcPts val="0"/>
              </a:spcBef>
              <a:spcAft>
                <a:spcPts val="0"/>
              </a:spcAft>
              <a:buClr>
                <a:srgbClr val="FFFFFF"/>
              </a:buClr>
              <a:buSzPts val="800"/>
              <a:buFont typeface="Verdana"/>
              <a:buNone/>
              <a:defRPr sz="2134" b="0" i="0" u="none" strike="noStrike" cap="none">
                <a:solidFill>
                  <a:srgbClr val="FFFFFF"/>
                </a:solidFill>
                <a:latin typeface="Verdana"/>
                <a:ea typeface="Verdana"/>
                <a:cs typeface="Verdana"/>
                <a:sym typeface="Verdana"/>
              </a:defRPr>
            </a:lvl7pPr>
            <a:lvl8pPr marL="0" marR="0" lvl="7" indent="0" algn="r">
              <a:lnSpc>
                <a:spcPct val="100000"/>
              </a:lnSpc>
              <a:spcBef>
                <a:spcPts val="0"/>
              </a:spcBef>
              <a:spcAft>
                <a:spcPts val="0"/>
              </a:spcAft>
              <a:buClr>
                <a:srgbClr val="FFFFFF"/>
              </a:buClr>
              <a:buSzPts val="800"/>
              <a:buFont typeface="Verdana"/>
              <a:buNone/>
              <a:defRPr sz="2134" b="0" i="0" u="none" strike="noStrike" cap="none">
                <a:solidFill>
                  <a:srgbClr val="FFFFFF"/>
                </a:solidFill>
                <a:latin typeface="Verdana"/>
                <a:ea typeface="Verdana"/>
                <a:cs typeface="Verdana"/>
                <a:sym typeface="Verdana"/>
              </a:defRPr>
            </a:lvl8pPr>
            <a:lvl9pPr marL="0" marR="0" lvl="8" indent="0" algn="r">
              <a:lnSpc>
                <a:spcPct val="100000"/>
              </a:lnSpc>
              <a:spcBef>
                <a:spcPts val="0"/>
              </a:spcBef>
              <a:spcAft>
                <a:spcPts val="0"/>
              </a:spcAft>
              <a:buClr>
                <a:srgbClr val="FFFFFF"/>
              </a:buClr>
              <a:buSzPts val="800"/>
              <a:buFont typeface="Verdana"/>
              <a:buNone/>
              <a:defRPr sz="2134" b="0" i="0" u="none" strike="noStrike" cap="none">
                <a:solidFill>
                  <a:srgbClr val="FFFFFF"/>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 - 2 Up white - numbered">
    <p:spTree>
      <p:nvGrpSpPr>
        <p:cNvPr id="1" name=""/>
        <p:cNvGrpSpPr/>
        <p:nvPr/>
      </p:nvGrpSpPr>
      <p:grpSpPr>
        <a:xfrm>
          <a:off x="0" y="0"/>
          <a:ext cx="0" cy="0"/>
          <a:chOff x="0" y="0"/>
          <a:chExt cx="0" cy="0"/>
        </a:xfrm>
      </p:grpSpPr>
      <p:sp>
        <p:nvSpPr>
          <p:cNvPr id="75" name="Body Level One…"/>
          <p:cNvSpPr txBox="1">
            <a:spLocks noGrp="1"/>
          </p:cNvSpPr>
          <p:nvPr>
            <p:ph type="body" sz="half" idx="1" hasCustomPrompt="1"/>
          </p:nvPr>
        </p:nvSpPr>
        <p:spPr>
          <a:xfrm>
            <a:off x="768074" y="2354788"/>
            <a:ext cx="11926700" cy="10240098"/>
          </a:xfrm>
          <a:prstGeom prst="rect">
            <a:avLst/>
          </a:prstGeom>
        </p:spPr>
        <p:txBody>
          <a:bodyPr anchor="t" anchorCtr="0"/>
          <a:lstStyle>
            <a:lvl1pPr>
              <a:buClr>
                <a:schemeClr val="accent1"/>
              </a:buClr>
              <a:defRPr>
                <a:solidFill>
                  <a:schemeClr val="accent2"/>
                </a:solidFill>
              </a:defRPr>
            </a:lvl1pPr>
            <a:lvl2pPr marL="1524000" indent="-508000">
              <a:spcBef>
                <a:spcPts val="3600"/>
              </a:spcBef>
              <a:buClr>
                <a:schemeClr val="accent1"/>
              </a:buClr>
              <a:defRPr sz="5800">
                <a:solidFill>
                  <a:schemeClr val="accent2"/>
                </a:solidFill>
              </a:defRPr>
            </a:lvl2pPr>
            <a:lvl3pPr marL="2032000" indent="-508000">
              <a:spcBef>
                <a:spcPts val="3200"/>
              </a:spcBef>
              <a:buClr>
                <a:schemeClr val="accent1"/>
              </a:buClr>
              <a:defRPr sz="5200">
                <a:solidFill>
                  <a:schemeClr val="accent2"/>
                </a:solidFill>
              </a:defRPr>
            </a:lvl3pPr>
            <a:lvl4pPr marL="2540000" indent="-508000">
              <a:spcBef>
                <a:spcPts val="2800"/>
              </a:spcBef>
              <a:buClr>
                <a:schemeClr val="accent1"/>
              </a:buClr>
              <a:defRPr sz="4400">
                <a:solidFill>
                  <a:schemeClr val="accent2"/>
                </a:solidFill>
              </a:defRPr>
            </a:lvl4pPr>
            <a:lvl5pPr marL="3048000" indent="-508000">
              <a:spcBef>
                <a:spcPts val="2400"/>
              </a:spcBef>
              <a:buClr>
                <a:schemeClr val="accent1"/>
              </a:buClr>
              <a:defRPr sz="3200">
                <a:solidFill>
                  <a:schemeClr val="accent2"/>
                </a:solidFill>
              </a:defRPr>
            </a:lvl5pPr>
          </a:lstStyle>
          <a:p>
            <a:r>
              <a:rPr lang="en-GB" dirty="0"/>
              <a:t>Body Level One</a:t>
            </a:r>
          </a:p>
          <a:p>
            <a:pPr lvl="1"/>
            <a:r>
              <a:rPr lang="en-GB" dirty="0"/>
              <a:t>Body Level Two</a:t>
            </a:r>
          </a:p>
          <a:p>
            <a:pPr lvl="2"/>
            <a:r>
              <a:rPr lang="en-GB" dirty="0"/>
              <a:t>Body Level Three</a:t>
            </a:r>
          </a:p>
          <a:p>
            <a:pPr lvl="3"/>
            <a:r>
              <a:rPr lang="en-GB" dirty="0"/>
              <a:t>Body Level Four</a:t>
            </a:r>
          </a:p>
          <a:p>
            <a:pPr lvl="4"/>
            <a:r>
              <a:rPr lang="en-GB" dirty="0"/>
              <a:t>Body Level Five</a:t>
            </a:r>
          </a:p>
        </p:txBody>
      </p:sp>
      <p:sp>
        <p:nvSpPr>
          <p:cNvPr id="76" name="Title Text"/>
          <p:cNvSpPr txBox="1">
            <a:spLocks noGrp="1"/>
          </p:cNvSpPr>
          <p:nvPr>
            <p:ph type="title" hasCustomPrompt="1"/>
          </p:nvPr>
        </p:nvSpPr>
        <p:spPr>
          <a:xfrm>
            <a:off x="762000" y="351453"/>
            <a:ext cx="11932774" cy="1897955"/>
          </a:xfrm>
          <a:prstGeom prst="rect">
            <a:avLst/>
          </a:prstGeom>
        </p:spPr>
        <p:txBody>
          <a:bodyPr>
            <a:noAutofit/>
          </a:bodyPr>
          <a:lstStyle>
            <a:lvl1pPr>
              <a:defRPr/>
            </a:lvl1pPr>
          </a:lstStyle>
          <a:p>
            <a:r>
              <a:rPr lang="en-GB" dirty="0"/>
              <a:t>Title Text</a:t>
            </a:r>
          </a:p>
        </p:txBody>
      </p:sp>
      <p:sp>
        <p:nvSpPr>
          <p:cNvPr id="80" name="Caption for image above, Lorem ipsum dolor sit amet, consectetur adipiscing elit. Morbi dapibus lorem nec tincidunt dapibus."/>
          <p:cNvSpPr txBox="1">
            <a:spLocks noGrp="1"/>
          </p:cNvSpPr>
          <p:nvPr>
            <p:ph type="body" sz="quarter" idx="23" hasCustomPrompt="1"/>
          </p:nvPr>
        </p:nvSpPr>
        <p:spPr>
          <a:xfrm>
            <a:off x="13403492" y="5539431"/>
            <a:ext cx="10270896" cy="718145"/>
          </a:xfrm>
          <a:prstGeom prst="rect">
            <a:avLst/>
          </a:prstGeom>
        </p:spPr>
        <p:txBody>
          <a:bodyPr anchor="t">
            <a:noAutofit/>
          </a:bodyPr>
          <a:lstStyle>
            <a:lvl1pPr marL="0" indent="0">
              <a:spcBef>
                <a:spcPts val="0"/>
              </a:spcBef>
              <a:buClr>
                <a:srgbClr val="E50869"/>
              </a:buClr>
              <a:buSzTx/>
              <a:buNone/>
              <a:defRPr sz="2000">
                <a:solidFill>
                  <a:srgbClr val="535353"/>
                </a:solidFill>
              </a:defRPr>
            </a:lvl1pPr>
          </a:lstStyle>
          <a:p>
            <a:r>
              <a:rPr lang="en-GB" dirty="0"/>
              <a:t>Caption for image above, Lorem ipsum dolor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Morbi </a:t>
            </a:r>
            <a:r>
              <a:rPr lang="en-GB" dirty="0" err="1"/>
              <a:t>dapibus</a:t>
            </a:r>
            <a:r>
              <a:rPr lang="en-GB" dirty="0"/>
              <a:t> lorem </a:t>
            </a:r>
            <a:r>
              <a:rPr lang="en-GB" dirty="0" err="1"/>
              <a:t>nec</a:t>
            </a:r>
            <a:r>
              <a:rPr lang="en-GB" dirty="0"/>
              <a:t> </a:t>
            </a:r>
            <a:r>
              <a:rPr lang="en-GB" dirty="0" err="1"/>
              <a:t>tincidunt</a:t>
            </a:r>
            <a:r>
              <a:rPr lang="en-GB" dirty="0"/>
              <a:t> </a:t>
            </a:r>
            <a:r>
              <a:rPr lang="en-GB" dirty="0" err="1"/>
              <a:t>dapibus</a:t>
            </a:r>
            <a:r>
              <a:rPr lang="en-GB" dirty="0"/>
              <a:t>.</a:t>
            </a:r>
          </a:p>
        </p:txBody>
      </p:sp>
      <p:sp>
        <p:nvSpPr>
          <p:cNvPr id="81" name="Caption for image above, Lorem ipsum dolor sit amet, consectetur adipiscing elit. Morbi dapibus lorem nec tincidunt dapibus."/>
          <p:cNvSpPr txBox="1">
            <a:spLocks noGrp="1"/>
          </p:cNvSpPr>
          <p:nvPr>
            <p:ph type="body" sz="quarter" idx="24" hasCustomPrompt="1"/>
          </p:nvPr>
        </p:nvSpPr>
        <p:spPr>
          <a:xfrm>
            <a:off x="13403492" y="12143080"/>
            <a:ext cx="10270896" cy="718145"/>
          </a:xfrm>
          <a:prstGeom prst="rect">
            <a:avLst/>
          </a:prstGeom>
        </p:spPr>
        <p:txBody>
          <a:bodyPr anchor="t">
            <a:noAutofit/>
          </a:bodyPr>
          <a:lstStyle>
            <a:lvl1pPr marL="0" indent="0">
              <a:spcBef>
                <a:spcPts val="0"/>
              </a:spcBef>
              <a:buClr>
                <a:srgbClr val="E50869"/>
              </a:buClr>
              <a:buSzTx/>
              <a:buNone/>
              <a:defRPr sz="2000">
                <a:solidFill>
                  <a:srgbClr val="535353"/>
                </a:solidFill>
              </a:defRPr>
            </a:lvl1pPr>
          </a:lstStyle>
          <a:p>
            <a:r>
              <a:rPr lang="en-GB" dirty="0"/>
              <a:t>Caption for image above, Lorem ipsum dolor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Morbi </a:t>
            </a:r>
            <a:r>
              <a:rPr lang="en-GB" dirty="0" err="1"/>
              <a:t>dapibus</a:t>
            </a:r>
            <a:r>
              <a:rPr lang="en-GB" dirty="0"/>
              <a:t> lorem </a:t>
            </a:r>
            <a:r>
              <a:rPr lang="en-GB" dirty="0" err="1"/>
              <a:t>nec</a:t>
            </a:r>
            <a:r>
              <a:rPr lang="en-GB" dirty="0"/>
              <a:t> </a:t>
            </a:r>
            <a:r>
              <a:rPr lang="en-GB" dirty="0" err="1"/>
              <a:t>tincidunt</a:t>
            </a:r>
            <a:r>
              <a:rPr lang="en-GB" dirty="0"/>
              <a:t> </a:t>
            </a:r>
            <a:r>
              <a:rPr lang="en-GB" dirty="0" err="1"/>
              <a:t>dapibus</a:t>
            </a:r>
            <a:r>
              <a:rPr lang="en-GB" dirty="0"/>
              <a:t>.</a:t>
            </a:r>
          </a:p>
        </p:txBody>
      </p:sp>
      <p:sp>
        <p:nvSpPr>
          <p:cNvPr id="11" name="Content Placeholder 2">
            <a:extLst>
              <a:ext uri="{FF2B5EF4-FFF2-40B4-BE49-F238E27FC236}">
                <a16:creationId xmlns:a16="http://schemas.microsoft.com/office/drawing/2014/main" id="{84B417AD-8007-6341-8077-C8AB782B8450}"/>
              </a:ext>
            </a:extLst>
          </p:cNvPr>
          <p:cNvSpPr>
            <a:spLocks noGrp="1"/>
          </p:cNvSpPr>
          <p:nvPr>
            <p:ph sz="quarter" idx="26"/>
          </p:nvPr>
        </p:nvSpPr>
        <p:spPr>
          <a:xfrm>
            <a:off x="13403492" y="6965361"/>
            <a:ext cx="10270896" cy="5200650"/>
          </a:xfrm>
        </p:spPr>
        <p:txBody>
          <a:bodyPr/>
          <a:lstStyle/>
          <a:p>
            <a:pPr lvl="0"/>
            <a:r>
              <a:rPr lang="en-US"/>
              <a:t>Click to edit Master text styles</a:t>
            </a:r>
          </a:p>
        </p:txBody>
      </p:sp>
      <p:sp>
        <p:nvSpPr>
          <p:cNvPr id="12" name="Content Placeholder 2">
            <a:extLst>
              <a:ext uri="{FF2B5EF4-FFF2-40B4-BE49-F238E27FC236}">
                <a16:creationId xmlns:a16="http://schemas.microsoft.com/office/drawing/2014/main" id="{1AA9D0A4-E9AA-714D-A021-5001D46C5DF1}"/>
              </a:ext>
            </a:extLst>
          </p:cNvPr>
          <p:cNvSpPr>
            <a:spLocks noGrp="1"/>
          </p:cNvSpPr>
          <p:nvPr>
            <p:ph sz="quarter" idx="27"/>
          </p:nvPr>
        </p:nvSpPr>
        <p:spPr>
          <a:xfrm>
            <a:off x="13403492" y="329609"/>
            <a:ext cx="10270896" cy="5200650"/>
          </a:xfrm>
        </p:spPr>
        <p:txBody>
          <a:bodyPr/>
          <a:lstStyle/>
          <a:p>
            <a:pPr lvl="0"/>
            <a:r>
              <a:rPr lang="en-US"/>
              <a:t>Click to edit Master text styles</a:t>
            </a:r>
          </a:p>
        </p:txBody>
      </p:sp>
      <p:sp>
        <p:nvSpPr>
          <p:cNvPr id="3" name="Slide Number Placeholder 2">
            <a:extLst>
              <a:ext uri="{FF2B5EF4-FFF2-40B4-BE49-F238E27FC236}">
                <a16:creationId xmlns:a16="http://schemas.microsoft.com/office/drawing/2014/main" id="{B6035F91-433E-4F10-A6E2-96D2B47BBDB8}"/>
              </a:ext>
            </a:extLst>
          </p:cNvPr>
          <p:cNvSpPr>
            <a:spLocks noGrp="1"/>
          </p:cNvSpPr>
          <p:nvPr>
            <p:ph type="sldNum" sz="quarter" idx="28"/>
          </p:nvPr>
        </p:nvSpPr>
        <p:spPr/>
        <p:txBody>
          <a:body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228485269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mp; Bullets - White - numbered">
    <p:spTree>
      <p:nvGrpSpPr>
        <p:cNvPr id="1" name=""/>
        <p:cNvGrpSpPr/>
        <p:nvPr/>
      </p:nvGrpSpPr>
      <p:grpSpPr>
        <a:xfrm>
          <a:off x="0" y="0"/>
          <a:ext cx="0" cy="0"/>
          <a:chOff x="0" y="0"/>
          <a:chExt cx="0" cy="0"/>
        </a:xfrm>
      </p:grpSpPr>
      <p:sp>
        <p:nvSpPr>
          <p:cNvPr id="100" name="Title Text"/>
          <p:cNvSpPr txBox="1">
            <a:spLocks noGrp="1"/>
          </p:cNvSpPr>
          <p:nvPr>
            <p:ph type="title" hasCustomPrompt="1"/>
          </p:nvPr>
        </p:nvSpPr>
        <p:spPr>
          <a:xfrm>
            <a:off x="762000" y="351453"/>
            <a:ext cx="22860552" cy="1897955"/>
          </a:xfrm>
          <a:prstGeom prst="rect">
            <a:avLst/>
          </a:prstGeom>
        </p:spPr>
        <p:txBody>
          <a:bodyPr>
            <a:noAutofit/>
          </a:bodyPr>
          <a:lstStyle>
            <a:lvl1pPr>
              <a:defRPr/>
            </a:lvl1pPr>
          </a:lstStyle>
          <a:p>
            <a:r>
              <a:rPr lang="en-GB" dirty="0"/>
              <a:t>Title Text</a:t>
            </a:r>
          </a:p>
        </p:txBody>
      </p:sp>
      <p:sp>
        <p:nvSpPr>
          <p:cNvPr id="101" name="Body Level One…"/>
          <p:cNvSpPr txBox="1">
            <a:spLocks noGrp="1"/>
          </p:cNvSpPr>
          <p:nvPr>
            <p:ph type="body" idx="1" hasCustomPrompt="1"/>
          </p:nvPr>
        </p:nvSpPr>
        <p:spPr>
          <a:xfrm>
            <a:off x="768074" y="2354788"/>
            <a:ext cx="22860552" cy="10122960"/>
          </a:xfrm>
          <a:prstGeom prst="rect">
            <a:avLst/>
          </a:prstGeom>
        </p:spPr>
        <p:txBody>
          <a:bodyPr anchor="t"/>
          <a:lstStyle>
            <a:lvl1pPr>
              <a:buClr>
                <a:schemeClr val="accent1"/>
              </a:buClr>
              <a:defRPr/>
            </a:lvl1pPr>
            <a:lvl2pPr marL="1524000" indent="-508000">
              <a:spcBef>
                <a:spcPts val="3600"/>
              </a:spcBef>
              <a:buClr>
                <a:schemeClr val="accent1"/>
              </a:buClr>
              <a:defRPr sz="5800"/>
            </a:lvl2pPr>
            <a:lvl3pPr marL="2032000" indent="-508000">
              <a:spcBef>
                <a:spcPts val="3200"/>
              </a:spcBef>
              <a:buClr>
                <a:schemeClr val="accent1"/>
              </a:buClr>
              <a:defRPr sz="5200"/>
            </a:lvl3pPr>
            <a:lvl4pPr marL="2540000" indent="-508000">
              <a:spcBef>
                <a:spcPts val="2800"/>
              </a:spcBef>
              <a:buClr>
                <a:schemeClr val="accent1"/>
              </a:buClr>
              <a:defRPr sz="4400"/>
            </a:lvl4pPr>
            <a:lvl5pPr marL="3048000" indent="-508000">
              <a:spcBef>
                <a:spcPts val="2400"/>
              </a:spcBef>
              <a:buClr>
                <a:schemeClr val="accent1"/>
              </a:buClr>
              <a:defRPr sz="3200"/>
            </a:lvl5pPr>
          </a:lstStyle>
          <a:p>
            <a:r>
              <a:rPr lang="en-GB" dirty="0"/>
              <a:t>Body Level One</a:t>
            </a:r>
          </a:p>
          <a:p>
            <a:pPr lvl="1"/>
            <a:r>
              <a:rPr lang="en-GB" dirty="0"/>
              <a:t>Body Level Two</a:t>
            </a:r>
          </a:p>
          <a:p>
            <a:pPr lvl="2"/>
            <a:r>
              <a:rPr lang="en-GB" dirty="0"/>
              <a:t>Body Level Three</a:t>
            </a:r>
          </a:p>
          <a:p>
            <a:pPr lvl="3"/>
            <a:r>
              <a:rPr lang="en-GB" dirty="0"/>
              <a:t>Body Level Four</a:t>
            </a:r>
          </a:p>
          <a:p>
            <a:pPr lvl="4"/>
            <a:r>
              <a:rPr lang="en-GB" dirty="0"/>
              <a:t>Body Level Five</a:t>
            </a:r>
          </a:p>
        </p:txBody>
      </p:sp>
      <p:sp>
        <p:nvSpPr>
          <p:cNvPr id="3" name="Slide Number Placeholder 2">
            <a:extLst>
              <a:ext uri="{FF2B5EF4-FFF2-40B4-BE49-F238E27FC236}">
                <a16:creationId xmlns:a16="http://schemas.microsoft.com/office/drawing/2014/main" id="{F1F814F9-7E87-418E-B7C6-BDACBA2F427F}"/>
              </a:ext>
            </a:extLst>
          </p:cNvPr>
          <p:cNvSpPr>
            <a:spLocks noGrp="1"/>
          </p:cNvSpPr>
          <p:nvPr>
            <p:ph type="sldNum" sz="quarter" idx="10"/>
          </p:nvPr>
        </p:nvSpPr>
        <p:spPr/>
        <p:txBody>
          <a:body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69440158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50624-0E4D-57A1-49C4-A79D92628A10}"/>
              </a:ext>
            </a:extLst>
          </p:cNvPr>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US"/>
          </a:p>
        </p:txBody>
      </p:sp>
      <p:sp>
        <p:nvSpPr>
          <p:cNvPr id="3" name="Subtitle 2">
            <a:extLst>
              <a:ext uri="{FF2B5EF4-FFF2-40B4-BE49-F238E27FC236}">
                <a16:creationId xmlns:a16="http://schemas.microsoft.com/office/drawing/2014/main" id="{AB963F79-D2FD-6B04-8A29-1FD0274F21D3}"/>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6D4D51A-22B3-F68B-287A-7638FBA25A01}"/>
              </a:ext>
            </a:extLst>
          </p:cNvPr>
          <p:cNvSpPr>
            <a:spLocks noGrp="1"/>
          </p:cNvSpPr>
          <p:nvPr>
            <p:ph type="dt" sz="half" idx="10"/>
          </p:nvPr>
        </p:nvSpPr>
        <p:spPr/>
        <p:txBody>
          <a:bodyPr/>
          <a:lstStyle/>
          <a:p>
            <a:fld id="{E35121B0-9E00-A344-A1AC-E4616830FEFB}" type="datetimeFigureOut">
              <a:rPr lang="en-US" smtClean="0"/>
              <a:t>9/7/2025</a:t>
            </a:fld>
            <a:endParaRPr lang="en-US"/>
          </a:p>
        </p:txBody>
      </p:sp>
      <p:sp>
        <p:nvSpPr>
          <p:cNvPr id="5" name="Footer Placeholder 4">
            <a:extLst>
              <a:ext uri="{FF2B5EF4-FFF2-40B4-BE49-F238E27FC236}">
                <a16:creationId xmlns:a16="http://schemas.microsoft.com/office/drawing/2014/main" id="{E29C1018-67CA-A879-8FC2-C367D609A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F6353-36F4-0418-29BF-13E2AAA2C11A}"/>
              </a:ext>
            </a:extLst>
          </p:cNvPr>
          <p:cNvSpPr>
            <a:spLocks noGrp="1"/>
          </p:cNvSpPr>
          <p:nvPr>
            <p:ph type="sldNum" sz="quarter" idx="12"/>
          </p:nvPr>
        </p:nvSpPr>
        <p:spPr/>
        <p:txBody>
          <a:bodyPr/>
          <a:lstStyle/>
          <a:p>
            <a:fld id="{E53BE2A1-9987-D345-9D23-2975E4F6EC0C}" type="slidenum">
              <a:rPr lang="en-US" smtClean="0"/>
              <a:t>‹#›</a:t>
            </a:fld>
            <a:endParaRPr lang="en-US"/>
          </a:p>
        </p:txBody>
      </p:sp>
    </p:spTree>
    <p:extLst>
      <p:ext uri="{BB962C8B-B14F-4D97-AF65-F5344CB8AC3E}">
        <p14:creationId xmlns:p14="http://schemas.microsoft.com/office/powerpoint/2010/main" val="3810530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62000" y="351453"/>
            <a:ext cx="22962945" cy="1897955"/>
          </a:xfrm>
          <a:prstGeom prst="rect">
            <a:avLst/>
          </a:prstGeom>
          <a:noFill/>
          <a:ln>
            <a:noFill/>
          </a:ln>
        </p:spPr>
        <p:txBody>
          <a:bodyPr spcFirstLastPara="1" wrap="square" lIns="50800" tIns="0" rIns="50800" bIns="50800" anchor="t" anchorCtr="0">
            <a:noAutofit/>
          </a:bodyPr>
          <a:lstStyle>
            <a:lvl1pPr marR="0" lvl="0" algn="l" rtl="0">
              <a:lnSpc>
                <a:spcPct val="100000"/>
              </a:lnSpc>
              <a:spcBef>
                <a:spcPts val="0"/>
              </a:spcBef>
              <a:spcAft>
                <a:spcPts val="0"/>
              </a:spcAft>
              <a:buClr>
                <a:schemeClr val="accent2"/>
              </a:buClr>
              <a:buSzPts val="6000"/>
              <a:buFont typeface="Verdana"/>
              <a:buNone/>
              <a:defRPr sz="6000" b="1" i="0" u="none" strike="noStrike" cap="none">
                <a:solidFill>
                  <a:schemeClr val="accent2"/>
                </a:solidFill>
                <a:latin typeface="Verdana"/>
                <a:ea typeface="Verdana"/>
                <a:cs typeface="Verdana"/>
                <a:sym typeface="Verdana"/>
              </a:defRPr>
            </a:lvl1pPr>
            <a:lvl2pPr marR="0" lvl="1"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2pPr>
            <a:lvl3pPr marR="0" lvl="2"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3pPr>
            <a:lvl4pPr marR="0" lvl="3"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4pPr>
            <a:lvl5pPr marR="0" lvl="4"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5pPr>
            <a:lvl6pPr marR="0" lvl="5"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6pPr>
            <a:lvl7pPr marR="0" lvl="6"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7pPr>
            <a:lvl8pPr marR="0" lvl="7"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8pPr>
            <a:lvl9pPr marR="0" lvl="8" algn="l" rtl="0">
              <a:lnSpc>
                <a:spcPct val="100000"/>
              </a:lnSpc>
              <a:spcBef>
                <a:spcPts val="0"/>
              </a:spcBef>
              <a:spcAft>
                <a:spcPts val="0"/>
              </a:spcAft>
              <a:buClr>
                <a:srgbClr val="070168"/>
              </a:buClr>
              <a:buSzPts val="6000"/>
              <a:buFont typeface="Verdana"/>
              <a:buNone/>
              <a:defRPr sz="6000" b="1" i="0" u="none" strike="noStrike" cap="none">
                <a:solidFill>
                  <a:srgbClr val="070168"/>
                </a:solidFill>
                <a:latin typeface="Verdana"/>
                <a:ea typeface="Verdana"/>
                <a:cs typeface="Verdana"/>
                <a:sym typeface="Verdana"/>
              </a:defRPr>
            </a:lvl9pPr>
          </a:lstStyle>
          <a:p>
            <a:endParaRPr/>
          </a:p>
        </p:txBody>
      </p:sp>
      <p:sp>
        <p:nvSpPr>
          <p:cNvPr id="7" name="Google Shape;7;p1"/>
          <p:cNvSpPr/>
          <p:nvPr/>
        </p:nvSpPr>
        <p:spPr>
          <a:xfrm>
            <a:off x="-1" y="13087348"/>
            <a:ext cx="24384001" cy="633184"/>
          </a:xfrm>
          <a:prstGeom prst="rect">
            <a:avLst/>
          </a:prstGeom>
          <a:gradFill>
            <a:gsLst>
              <a:gs pos="0">
                <a:srgbClr val="070168"/>
              </a:gs>
              <a:gs pos="50129">
                <a:srgbClr val="070168"/>
              </a:gs>
              <a:gs pos="76369">
                <a:srgbClr val="730368"/>
              </a:gs>
              <a:gs pos="100000">
                <a:srgbClr val="DF0569"/>
              </a:gs>
            </a:gsLst>
            <a:lin ang="8100000"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DF0569"/>
              </a:buClr>
              <a:buSzPts val="5200"/>
              <a:buFont typeface="Gill Sans"/>
              <a:buNone/>
            </a:pPr>
            <a:endParaRPr sz="5200" b="0" i="0" u="none" strike="noStrike" cap="none">
              <a:solidFill>
                <a:srgbClr val="FFFFFF"/>
              </a:solidFill>
              <a:latin typeface="Verdana"/>
              <a:ea typeface="Verdana"/>
              <a:cs typeface="Verdana"/>
              <a:sym typeface="Verdana"/>
            </a:endParaRPr>
          </a:p>
        </p:txBody>
      </p:sp>
      <p:sp>
        <p:nvSpPr>
          <p:cNvPr id="8" name="Google Shape;8;p1"/>
          <p:cNvSpPr txBox="1">
            <a:spLocks noGrp="1"/>
          </p:cNvSpPr>
          <p:nvPr>
            <p:ph type="sldNum" idx="12"/>
          </p:nvPr>
        </p:nvSpPr>
        <p:spPr>
          <a:xfrm>
            <a:off x="23241000" y="13207999"/>
            <a:ext cx="889000" cy="406401"/>
          </a:xfrm>
          <a:prstGeom prst="rect">
            <a:avLst/>
          </a:prstGeom>
          <a:noFill/>
          <a:ln>
            <a:noFill/>
          </a:ln>
        </p:spPr>
        <p:txBody>
          <a:bodyPr spcFirstLastPara="1" wrap="square" lIns="50800" tIns="50800" rIns="50800" bIns="50800" anchor="b" anchorCtr="0">
            <a:spAutoFit/>
          </a:bodyPr>
          <a:lstStyle>
            <a:lvl1pPr marL="0" marR="0" lvl="0"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1pPr>
            <a:lvl2pPr marL="0" marR="0" lvl="1"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2pPr>
            <a:lvl3pPr marL="0" marR="0" lvl="2"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3pPr>
            <a:lvl4pPr marL="0" marR="0" lvl="3"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4pPr>
            <a:lvl5pPr marL="0" marR="0" lvl="4"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5pPr>
            <a:lvl6pPr marL="0" marR="0" lvl="5"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6pPr>
            <a:lvl7pPr marL="0" marR="0" lvl="6"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7pPr>
            <a:lvl8pPr marL="0" marR="0" lvl="7"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8pPr>
            <a:lvl9pPr marL="0" marR="0" lvl="8" indent="0" algn="l" rtl="0">
              <a:lnSpc>
                <a:spcPct val="100000"/>
              </a:lnSpc>
              <a:spcBef>
                <a:spcPts val="0"/>
              </a:spcBef>
              <a:spcAft>
                <a:spcPts val="0"/>
              </a:spcAft>
              <a:buClr>
                <a:srgbClr val="FFFFFF"/>
              </a:buClr>
              <a:buSzPts val="2000"/>
              <a:buFont typeface="Verdana"/>
              <a:buNone/>
              <a:defRPr sz="2000" b="0" i="0" u="none" strike="noStrike" cap="none">
                <a:solidFill>
                  <a:srgbClr val="FFFFFF"/>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GB"/>
              <a:t>‹#›</a:t>
            </a:fld>
            <a:endParaRPr/>
          </a:p>
        </p:txBody>
      </p:sp>
      <p:cxnSp>
        <p:nvCxnSpPr>
          <p:cNvPr id="9" name="Google Shape;9;p1"/>
          <p:cNvCxnSpPr/>
          <p:nvPr/>
        </p:nvCxnSpPr>
        <p:spPr>
          <a:xfrm>
            <a:off x="1625084" y="13068300"/>
            <a:ext cx="24384001" cy="0"/>
          </a:xfrm>
          <a:prstGeom prst="straightConnector1">
            <a:avLst/>
          </a:prstGeom>
          <a:noFill/>
          <a:ln w="12700" cap="flat" cmpd="sng">
            <a:solidFill>
              <a:srgbClr val="FFFFFF">
                <a:alpha val="49411"/>
              </a:srgbClr>
            </a:solidFill>
            <a:prstDash val="solid"/>
            <a:miter lim="400000"/>
            <a:headEnd type="none" w="sm" len="sm"/>
            <a:tailEnd type="none" w="sm" len="sm"/>
          </a:ln>
        </p:spPr>
      </p:cxnSp>
      <p:pic>
        <p:nvPicPr>
          <p:cNvPr id="10" name="Google Shape;10;p1" descr="Image"/>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333796" y="12547599"/>
            <a:ext cx="1041401" cy="1041403"/>
          </a:xfrm>
          <a:prstGeom prst="rect">
            <a:avLst/>
          </a:prstGeom>
          <a:noFill/>
          <a:ln>
            <a:noFill/>
          </a:ln>
        </p:spPr>
      </p:pic>
      <p:sp>
        <p:nvSpPr>
          <p:cNvPr id="11" name="Google Shape;11;p1"/>
          <p:cNvSpPr txBox="1"/>
          <p:nvPr/>
        </p:nvSpPr>
        <p:spPr>
          <a:xfrm>
            <a:off x="20620944" y="13201650"/>
            <a:ext cx="2550834" cy="406401"/>
          </a:xfrm>
          <a:prstGeom prst="rect">
            <a:avLst/>
          </a:prstGeom>
          <a:noFill/>
          <a:ln>
            <a:noFill/>
          </a:ln>
        </p:spPr>
        <p:txBody>
          <a:bodyPr spcFirstLastPara="1" wrap="square" lIns="50800" tIns="50800" rIns="50800" bIns="50800" anchor="ctr" anchorCtr="0">
            <a:spAutoFit/>
          </a:bodyPr>
          <a:lstStyle/>
          <a:p>
            <a:pPr marL="0" marR="0" lvl="0" indent="0" algn="r" rtl="0">
              <a:lnSpc>
                <a:spcPct val="100000"/>
              </a:lnSpc>
              <a:spcBef>
                <a:spcPts val="0"/>
              </a:spcBef>
              <a:spcAft>
                <a:spcPts val="0"/>
              </a:spcAft>
              <a:buClr>
                <a:srgbClr val="FFFFFF"/>
              </a:buClr>
              <a:buSzPts val="2000"/>
              <a:buFont typeface="Verdana"/>
              <a:buNone/>
            </a:pPr>
            <a:r>
              <a:rPr lang="en-GB" sz="2000" b="0" i="0" u="none" strike="noStrike" cap="none">
                <a:solidFill>
                  <a:srgbClr val="FFFFFF"/>
                </a:solidFill>
                <a:latin typeface="Verdana"/>
                <a:ea typeface="Verdana"/>
                <a:cs typeface="Verdana"/>
                <a:sym typeface="Verdana"/>
              </a:rPr>
              <a:t>Slide  /</a:t>
            </a:r>
            <a:endParaRPr sz="1400" b="0" i="0" u="none" strike="noStrike" cap="none">
              <a:solidFill>
                <a:srgbClr val="000000"/>
              </a:solidFill>
              <a:latin typeface="Arial"/>
              <a:ea typeface="Arial"/>
              <a:cs typeface="Arial"/>
              <a:sym typeface="Arial"/>
            </a:endParaRPr>
          </a:p>
        </p:txBody>
      </p:sp>
      <p:sp>
        <p:nvSpPr>
          <p:cNvPr id="12" name="Google Shape;12;p1"/>
          <p:cNvSpPr txBox="1">
            <a:spLocks noGrp="1"/>
          </p:cNvSpPr>
          <p:nvPr>
            <p:ph type="body" idx="1"/>
          </p:nvPr>
        </p:nvSpPr>
        <p:spPr>
          <a:xfrm>
            <a:off x="673100" y="3835400"/>
            <a:ext cx="23050500" cy="8864600"/>
          </a:xfrm>
          <a:prstGeom prst="rect">
            <a:avLst/>
          </a:prstGeom>
          <a:noFill/>
          <a:ln>
            <a:noFill/>
          </a:ln>
        </p:spPr>
        <p:txBody>
          <a:bodyPr spcFirstLastPara="1" wrap="square" lIns="50800" tIns="50800" rIns="50800" bIns="50800" anchor="t" anchorCtr="0">
            <a:noAutofit/>
          </a:bodyPr>
          <a:lstStyle>
            <a:lvl1pPr marL="457200" marR="0" lvl="0" indent="-609600" algn="l" rtl="0">
              <a:lnSpc>
                <a:spcPct val="100000"/>
              </a:lnSpc>
              <a:spcBef>
                <a:spcPts val="4000"/>
              </a:spcBef>
              <a:spcAft>
                <a:spcPts val="0"/>
              </a:spcAft>
              <a:buClr>
                <a:schemeClr val="accent1"/>
              </a:buClr>
              <a:buSzPts val="6000"/>
              <a:buFont typeface="Verdana"/>
              <a:buChar char="•"/>
              <a:defRPr sz="6000" b="0" i="0" u="none" strike="noStrike" cap="none">
                <a:solidFill>
                  <a:schemeClr val="accent2"/>
                </a:solidFill>
                <a:latin typeface="Verdana"/>
                <a:ea typeface="Verdana"/>
                <a:cs typeface="Verdana"/>
                <a:sym typeface="Verdana"/>
              </a:defRPr>
            </a:lvl1pPr>
            <a:lvl2pPr marL="914400" marR="0" lvl="1" indent="-596900" algn="l" rtl="0">
              <a:lnSpc>
                <a:spcPct val="100000"/>
              </a:lnSpc>
              <a:spcBef>
                <a:spcPts val="3600"/>
              </a:spcBef>
              <a:spcAft>
                <a:spcPts val="0"/>
              </a:spcAft>
              <a:buClr>
                <a:schemeClr val="accent1"/>
              </a:buClr>
              <a:buSzPts val="5800"/>
              <a:buFont typeface="Verdana"/>
              <a:buChar char="•"/>
              <a:defRPr sz="5800" b="0" i="0" u="none" strike="noStrike" cap="none">
                <a:solidFill>
                  <a:schemeClr val="accent2"/>
                </a:solidFill>
                <a:latin typeface="Verdana"/>
                <a:ea typeface="Verdana"/>
                <a:cs typeface="Verdana"/>
                <a:sym typeface="Verdana"/>
              </a:defRPr>
            </a:lvl2pPr>
            <a:lvl3pPr marL="1371600" marR="0" lvl="2" indent="-558800" algn="l" rtl="0">
              <a:lnSpc>
                <a:spcPct val="100000"/>
              </a:lnSpc>
              <a:spcBef>
                <a:spcPts val="3200"/>
              </a:spcBef>
              <a:spcAft>
                <a:spcPts val="0"/>
              </a:spcAft>
              <a:buClr>
                <a:schemeClr val="accent1"/>
              </a:buClr>
              <a:buSzPts val="5200"/>
              <a:buFont typeface="Verdana"/>
              <a:buChar char="•"/>
              <a:defRPr sz="5200" b="0" i="0" u="none" strike="noStrike" cap="none">
                <a:solidFill>
                  <a:schemeClr val="accent2"/>
                </a:solidFill>
                <a:latin typeface="Verdana"/>
                <a:ea typeface="Verdana"/>
                <a:cs typeface="Verdana"/>
                <a:sym typeface="Verdana"/>
              </a:defRPr>
            </a:lvl3pPr>
            <a:lvl4pPr marL="1828800" marR="0" lvl="3" indent="-508000" algn="l" rtl="0">
              <a:lnSpc>
                <a:spcPct val="100000"/>
              </a:lnSpc>
              <a:spcBef>
                <a:spcPts val="2800"/>
              </a:spcBef>
              <a:spcAft>
                <a:spcPts val="0"/>
              </a:spcAft>
              <a:buClr>
                <a:schemeClr val="accent1"/>
              </a:buClr>
              <a:buSzPts val="4400"/>
              <a:buFont typeface="Verdana"/>
              <a:buChar char="•"/>
              <a:defRPr sz="4400" b="0" i="0" u="none" strike="noStrike" cap="none">
                <a:solidFill>
                  <a:schemeClr val="accent2"/>
                </a:solidFill>
                <a:latin typeface="Verdana"/>
                <a:ea typeface="Verdana"/>
                <a:cs typeface="Verdana"/>
                <a:sym typeface="Verdana"/>
              </a:defRPr>
            </a:lvl4pPr>
            <a:lvl5pPr marL="2286000" marR="0" lvl="4" indent="-431800" algn="l" rtl="0">
              <a:lnSpc>
                <a:spcPct val="100000"/>
              </a:lnSpc>
              <a:spcBef>
                <a:spcPts val="2400"/>
              </a:spcBef>
              <a:spcAft>
                <a:spcPts val="0"/>
              </a:spcAft>
              <a:buClr>
                <a:schemeClr val="accent1"/>
              </a:buClr>
              <a:buSzPts val="3200"/>
              <a:buFont typeface="Verdana"/>
              <a:buChar char="•"/>
              <a:defRPr sz="3200" b="0" i="0" u="none" strike="noStrike" cap="none">
                <a:solidFill>
                  <a:schemeClr val="accent2"/>
                </a:solidFill>
                <a:latin typeface="Verdana"/>
                <a:ea typeface="Verdana"/>
                <a:cs typeface="Verdana"/>
                <a:sym typeface="Verdana"/>
              </a:defRPr>
            </a:lvl5pPr>
            <a:lvl6pPr marL="2743200" marR="0" lvl="5" indent="-561848" algn="l" rtl="0">
              <a:lnSpc>
                <a:spcPct val="100000"/>
              </a:lnSpc>
              <a:spcBef>
                <a:spcPts val="4000"/>
              </a:spcBef>
              <a:spcAft>
                <a:spcPts val="0"/>
              </a:spcAft>
              <a:buClr>
                <a:srgbClr val="070168"/>
              </a:buClr>
              <a:buSzPts val="5248"/>
              <a:buFont typeface="Verdana"/>
              <a:buChar char="•"/>
              <a:defRPr sz="6400" b="0" i="0" u="none" strike="noStrike" cap="none">
                <a:solidFill>
                  <a:srgbClr val="070168"/>
                </a:solidFill>
                <a:latin typeface="Verdana"/>
                <a:ea typeface="Verdana"/>
                <a:cs typeface="Verdana"/>
                <a:sym typeface="Verdana"/>
              </a:defRPr>
            </a:lvl6pPr>
            <a:lvl7pPr marL="3200400" marR="0" lvl="6" indent="-561848" algn="l" rtl="0">
              <a:lnSpc>
                <a:spcPct val="100000"/>
              </a:lnSpc>
              <a:spcBef>
                <a:spcPts val="4000"/>
              </a:spcBef>
              <a:spcAft>
                <a:spcPts val="0"/>
              </a:spcAft>
              <a:buClr>
                <a:srgbClr val="070168"/>
              </a:buClr>
              <a:buSzPts val="5248"/>
              <a:buFont typeface="Verdana"/>
              <a:buChar char="•"/>
              <a:defRPr sz="6400" b="0" i="0" u="none" strike="noStrike" cap="none">
                <a:solidFill>
                  <a:srgbClr val="070168"/>
                </a:solidFill>
                <a:latin typeface="Verdana"/>
                <a:ea typeface="Verdana"/>
                <a:cs typeface="Verdana"/>
                <a:sym typeface="Verdana"/>
              </a:defRPr>
            </a:lvl7pPr>
            <a:lvl8pPr marL="3657600" marR="0" lvl="7" indent="-561848" algn="l" rtl="0">
              <a:lnSpc>
                <a:spcPct val="100000"/>
              </a:lnSpc>
              <a:spcBef>
                <a:spcPts val="4000"/>
              </a:spcBef>
              <a:spcAft>
                <a:spcPts val="0"/>
              </a:spcAft>
              <a:buClr>
                <a:srgbClr val="070168"/>
              </a:buClr>
              <a:buSzPts val="5248"/>
              <a:buFont typeface="Verdana"/>
              <a:buChar char="•"/>
              <a:defRPr sz="6400" b="0" i="0" u="none" strike="noStrike" cap="none">
                <a:solidFill>
                  <a:srgbClr val="070168"/>
                </a:solidFill>
                <a:latin typeface="Verdana"/>
                <a:ea typeface="Verdana"/>
                <a:cs typeface="Verdana"/>
                <a:sym typeface="Verdana"/>
              </a:defRPr>
            </a:lvl8pPr>
            <a:lvl9pPr marL="4114800" marR="0" lvl="8" indent="-561847" algn="l" rtl="0">
              <a:lnSpc>
                <a:spcPct val="100000"/>
              </a:lnSpc>
              <a:spcBef>
                <a:spcPts val="4000"/>
              </a:spcBef>
              <a:spcAft>
                <a:spcPts val="0"/>
              </a:spcAft>
              <a:buClr>
                <a:srgbClr val="070168"/>
              </a:buClr>
              <a:buSzPts val="5248"/>
              <a:buFont typeface="Verdana"/>
              <a:buChar char="•"/>
              <a:defRPr sz="6400" b="0" i="0" u="none" strike="noStrike" cap="none">
                <a:solidFill>
                  <a:srgbClr val="070168"/>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65" r:id="rId5"/>
    <p:sldLayoutId id="2147483666" r:id="rId6"/>
    <p:sldLayoutId id="214748366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jpg"/><Relationship Id="rId7" Type="http://schemas.openxmlformats.org/officeDocument/2006/relationships/hyperlink" Target="https://www.astro.uni-bonn.de/hisurvey/euhou/LABprofile/index.php" TargetMode="External"/><Relationship Id="rId2" Type="http://schemas.openxmlformats.org/officeDocument/2006/relationships/image" Target="../media/image57.jpg"/><Relationship Id="rId1" Type="http://schemas.openxmlformats.org/officeDocument/2006/relationships/slideLayout" Target="../slideLayouts/slideLayout6.xml"/><Relationship Id="rId6" Type="http://schemas.openxmlformats.org/officeDocument/2006/relationships/image" Target="../media/image660.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2.jpg"/></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5.xml"/><Relationship Id="rId5" Type="http://schemas.openxmlformats.org/officeDocument/2006/relationships/image" Target="../media/image71.jp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3.png"/><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image" Target="../media/image74.jpg"/><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slideLayout" Target="../slideLayouts/slideLayout7.xml"/><Relationship Id="rId7" Type="http://schemas.openxmlformats.org/officeDocument/2006/relationships/image" Target="../media/image83.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g"/><Relationship Id="rId2" Type="http://schemas.openxmlformats.org/officeDocument/2006/relationships/image" Target="../media/image85.png"/><Relationship Id="rId1" Type="http://schemas.openxmlformats.org/officeDocument/2006/relationships/slideLayout" Target="../slideLayouts/slideLayout4.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21.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9.png"/><Relationship Id="rId11" Type="http://schemas.openxmlformats.org/officeDocument/2006/relationships/image" Target="../media/image104.jp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jpg"/><Relationship Id="rId9" Type="http://schemas.openxmlformats.org/officeDocument/2006/relationships/image" Target="../media/image102.png"/></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gitlab.com/ska-telescope/ska-tabletop-radiotelescope/-/packages/40199961" TargetMode="External"/><Relationship Id="rId1" Type="http://schemas.openxmlformats.org/officeDocument/2006/relationships/slideLayout" Target="../slideLayouts/slideLayout5.xml"/><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 Id="rId5" Type="http://schemas.openxmlformats.org/officeDocument/2006/relationships/image" Target="../media/image110.jpeg"/><Relationship Id="rId4" Type="http://schemas.openxmlformats.org/officeDocument/2006/relationships/image" Target="../media/image10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2.png"/><Relationship Id="rId5" Type="http://schemas.openxmlformats.org/officeDocument/2006/relationships/image" Target="../media/image111.jpg"/><Relationship Id="rId4"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4.jpg"/><Relationship Id="rId5" Type="http://schemas.openxmlformats.org/officeDocument/2006/relationships/image" Target="../media/image113.png"/><Relationship Id="rId4"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4.xml"/><Relationship Id="rId6" Type="http://schemas.openxmlformats.org/officeDocument/2006/relationships/image" Target="../media/image119.jpg"/><Relationship Id="rId5" Type="http://schemas.openxmlformats.org/officeDocument/2006/relationships/image" Target="../media/image118.png"/><Relationship Id="rId4" Type="http://schemas.openxmlformats.org/officeDocument/2006/relationships/image" Target="../media/image117.png"/></Relationships>
</file>

<file path=ppt/slides/_rels/slide2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4.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gif"/><Relationship Id="rId9" Type="http://schemas.openxmlformats.org/officeDocument/2006/relationships/image" Target="../media/image127.png"/></Relationships>
</file>

<file path=ppt/slides/_rels/slide29.xml.rels><?xml version="1.0" encoding="UTF-8" standalone="yes"?>
<Relationships xmlns="http://schemas.openxmlformats.org/package/2006/relationships"><Relationship Id="rId8" Type="http://schemas.openxmlformats.org/officeDocument/2006/relationships/hyperlink" Target="https://blog.freifunk-mainz.de/wp-content/uploads/2013/08/Shortened-3D-Corner-Reflector-Antenna.pdf" TargetMode="External"/><Relationship Id="rId3" Type="http://schemas.openxmlformats.org/officeDocument/2006/relationships/hyperlink" Target="http://emoss.starfree.jp/OpenMOM/index.html" TargetMode="External"/><Relationship Id="rId7" Type="http://schemas.openxmlformats.org/officeDocument/2006/relationships/hyperlink" Target="http://on5au.be/content/a10/vhf/3c.html" TargetMode="External"/><Relationship Id="rId2" Type="http://schemas.openxmlformats.org/officeDocument/2006/relationships/image" Target="../media/image128.png"/><Relationship Id="rId1" Type="http://schemas.openxmlformats.org/officeDocument/2006/relationships/slideLayout" Target="../slideLayouts/slideLayout4.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hyperlink" Target="https://confluence.skatelescope.org/display/SKAQA/SKAO+Speaker+Series" TargetMode="External"/><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hyperlink" Target="http://parac.eu/projectem01.htm"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hyperlink" Target="http://www.setileague.org/hardware/feedchok.htm" TargetMode="External"/><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0" descr="Image"/>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t="-685"/>
          <a:stretch/>
        </p:blipFill>
        <p:spPr>
          <a:xfrm>
            <a:off x="0" y="2605857"/>
            <a:ext cx="24384000" cy="11146966"/>
          </a:xfrm>
          <a:prstGeom prst="rect">
            <a:avLst/>
          </a:prstGeom>
          <a:noFill/>
          <a:ln>
            <a:noFill/>
          </a:ln>
        </p:spPr>
      </p:pic>
      <p:sp>
        <p:nvSpPr>
          <p:cNvPr id="133" name="Google Shape;133;p20"/>
          <p:cNvSpPr txBox="1">
            <a:spLocks noGrp="1"/>
          </p:cNvSpPr>
          <p:nvPr>
            <p:ph type="title"/>
          </p:nvPr>
        </p:nvSpPr>
        <p:spPr>
          <a:xfrm>
            <a:off x="3195023" y="2484408"/>
            <a:ext cx="21188977" cy="2989901"/>
          </a:xfrm>
          <a:prstGeom prst="rect">
            <a:avLst/>
          </a:prstGeom>
          <a:noFill/>
          <a:ln>
            <a:noFill/>
          </a:ln>
        </p:spPr>
        <p:txBody>
          <a:bodyPr spcFirstLastPara="1" wrap="square" lIns="50800" tIns="0" rIns="50800" bIns="50800" anchor="b" anchorCtr="0">
            <a:noAutofit/>
          </a:bodyPr>
          <a:lstStyle/>
          <a:p>
            <a:pPr>
              <a:buSzPts val="6000"/>
            </a:pPr>
            <a:r>
              <a:rPr lang="en-GB" dirty="0"/>
              <a:t>Radio Astronomy Made Easy: </a:t>
            </a:r>
            <a:br>
              <a:rPr lang="en-GB" dirty="0"/>
            </a:br>
            <a:r>
              <a:rPr lang="en-GB" dirty="0"/>
              <a:t>Build DIY Radio Telescopes and </a:t>
            </a:r>
            <a:br>
              <a:rPr lang="en-GB" dirty="0"/>
            </a:br>
            <a:r>
              <a:rPr lang="en-GB" dirty="0"/>
              <a:t>Observe with an Intuitive GUI</a:t>
            </a:r>
            <a:endParaRPr lang="en-GB" sz="8000" dirty="0">
              <a:latin typeface="Verdana" panose="020B0604030504040204" pitchFamily="34" charset="0"/>
              <a:ea typeface="Verdana" panose="020B0604030504040204" pitchFamily="34" charset="0"/>
              <a:cs typeface="Verdana" panose="020B0604030504040204" pitchFamily="34" charset="0"/>
            </a:endParaRPr>
          </a:p>
        </p:txBody>
      </p:sp>
      <p:sp>
        <p:nvSpPr>
          <p:cNvPr id="135" name="Google Shape;135;p20"/>
          <p:cNvSpPr txBox="1">
            <a:spLocks noGrp="1"/>
          </p:cNvSpPr>
          <p:nvPr>
            <p:ph type="body" idx="3"/>
          </p:nvPr>
        </p:nvSpPr>
        <p:spPr>
          <a:xfrm>
            <a:off x="8552329" y="5953760"/>
            <a:ext cx="15831671" cy="1489474"/>
          </a:xfrm>
          <a:prstGeom prst="rect">
            <a:avLst/>
          </a:prstGeom>
          <a:noFill/>
          <a:ln>
            <a:noFill/>
          </a:ln>
        </p:spPr>
        <p:txBody>
          <a:bodyPr spcFirstLastPara="1" wrap="square" lIns="50800" tIns="50800" rIns="50800" bIns="50800" anchor="t" anchorCtr="0">
            <a:noAutofit/>
          </a:bodyPr>
          <a:lstStyle/>
          <a:p>
            <a:pPr>
              <a:lnSpc>
                <a:spcPct val="100000"/>
              </a:lnSpc>
              <a:spcBef>
                <a:spcPts val="400"/>
              </a:spcBef>
            </a:pPr>
            <a:r>
              <a:rPr lang="en-US" sz="4400" b="1" dirty="0" err="1">
                <a:effectLst/>
                <a:latin typeface="Verdana" panose="020B0604030504040204" pitchFamily="34" charset="0"/>
                <a:ea typeface="Verdana" panose="020B0604030504040204" pitchFamily="34" charset="0"/>
                <a:cs typeface="Verdana" panose="020B0604030504040204" pitchFamily="34" charset="0"/>
              </a:rPr>
              <a:t>Shin’ichiro</a:t>
            </a:r>
            <a:r>
              <a:rPr lang="en-US" sz="4400" b="1" dirty="0">
                <a:effectLst/>
                <a:latin typeface="Verdana" panose="020B0604030504040204" pitchFamily="34" charset="0"/>
                <a:ea typeface="Verdana" panose="020B0604030504040204" pitchFamily="34" charset="0"/>
                <a:cs typeface="Verdana" panose="020B0604030504040204" pitchFamily="34" charset="0"/>
              </a:rPr>
              <a:t> </a:t>
            </a:r>
            <a:r>
              <a:rPr lang="en-US" sz="4400" b="1" dirty="0" err="1">
                <a:effectLst/>
                <a:latin typeface="Verdana" panose="020B0604030504040204" pitchFamily="34" charset="0"/>
                <a:ea typeface="Verdana" panose="020B0604030504040204" pitchFamily="34" charset="0"/>
                <a:cs typeface="Verdana" panose="020B0604030504040204" pitchFamily="34" charset="0"/>
              </a:rPr>
              <a:t>Asayama</a:t>
            </a:r>
            <a:r>
              <a:rPr lang="en-US" sz="4400" b="1" dirty="0">
                <a:effectLst/>
                <a:latin typeface="Verdana" panose="020B0604030504040204" pitchFamily="34" charset="0"/>
                <a:ea typeface="Verdana" panose="020B0604030504040204" pitchFamily="34" charset="0"/>
                <a:cs typeface="Verdana" panose="020B0604030504040204" pitchFamily="34" charset="0"/>
              </a:rPr>
              <a:t> (SKAO)</a:t>
            </a:r>
          </a:p>
        </p:txBody>
      </p:sp>
      <p:sp>
        <p:nvSpPr>
          <p:cNvPr id="136" name="Google Shape;136;p20"/>
          <p:cNvSpPr txBox="1">
            <a:spLocks noGrp="1"/>
          </p:cNvSpPr>
          <p:nvPr>
            <p:ph type="body" idx="4"/>
          </p:nvPr>
        </p:nvSpPr>
        <p:spPr>
          <a:xfrm>
            <a:off x="10238866" y="6912662"/>
            <a:ext cx="14145134" cy="723071"/>
          </a:xfrm>
          <a:prstGeom prst="rect">
            <a:avLst/>
          </a:prstGeom>
          <a:noFill/>
          <a:ln>
            <a:noFill/>
          </a:ln>
        </p:spPr>
        <p:txBody>
          <a:bodyPr spcFirstLastPara="1" wrap="square" lIns="50800" tIns="50800" rIns="50800" bIns="50800" anchor="t" anchorCtr="0">
            <a:normAutofit/>
          </a:bodyPr>
          <a:lstStyle/>
          <a:p>
            <a:pPr marL="0" lvl="0" indent="0" algn="r" rtl="0">
              <a:lnSpc>
                <a:spcPct val="100000"/>
              </a:lnSpc>
              <a:spcBef>
                <a:spcPts val="0"/>
              </a:spcBef>
              <a:spcAft>
                <a:spcPts val="0"/>
              </a:spcAft>
              <a:buSzPts val="3500"/>
              <a:buFont typeface="Verdana"/>
              <a:buNone/>
            </a:pPr>
            <a:r>
              <a:rPr lang="en-GB" dirty="0"/>
              <a:t>7 September 2025</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0869B0-002C-7781-E9BD-34CAECB5698C}"/>
              </a:ext>
            </a:extLst>
          </p:cNvPr>
          <p:cNvSpPr>
            <a:spLocks noGrp="1"/>
          </p:cNvSpPr>
          <p:nvPr>
            <p:ph type="title"/>
          </p:nvPr>
        </p:nvSpPr>
        <p:spPr>
          <a:xfrm>
            <a:off x="0" y="2"/>
            <a:ext cx="21031200" cy="1610790"/>
          </a:xfrm>
        </p:spPr>
        <p:txBody>
          <a:bodyPr>
            <a:noAutofit/>
          </a:bodyPr>
          <a:lstStyle/>
          <a:p>
            <a:r>
              <a:rPr kumimoji="1" lang="en-US" altLang="ja-JP" sz="5400" b="1" dirty="0">
                <a:latin typeface="Calibri" panose="020F0502020204030204" pitchFamily="34" charset="0"/>
                <a:ea typeface="+mn-ea"/>
                <a:cs typeface="Calibri" panose="020F0502020204030204" pitchFamily="34" charset="0"/>
              </a:rPr>
              <a:t>High School Student</a:t>
            </a:r>
            <a:br>
              <a:rPr kumimoji="1" lang="en-US" altLang="ja-JP" sz="5400" b="1" dirty="0">
                <a:latin typeface="Calibri" panose="020F0502020204030204" pitchFamily="34" charset="0"/>
                <a:ea typeface="+mn-ea"/>
                <a:cs typeface="Calibri" panose="020F0502020204030204" pitchFamily="34" charset="0"/>
              </a:rPr>
            </a:br>
            <a:r>
              <a:rPr kumimoji="1" lang="en-US" altLang="ja-JP" sz="5400" b="1" dirty="0" err="1">
                <a:latin typeface="Calibri" panose="020F0502020204030204" pitchFamily="34" charset="0"/>
                <a:ea typeface="+mn-ea"/>
                <a:cs typeface="Calibri" panose="020F0502020204030204" pitchFamily="34" charset="0"/>
              </a:rPr>
              <a:t>Riku’s</a:t>
            </a:r>
            <a:r>
              <a:rPr kumimoji="1" lang="en-US" altLang="ja-JP" sz="5400" b="1" dirty="0">
                <a:latin typeface="Calibri" panose="020F0502020204030204" pitchFamily="34" charset="0"/>
                <a:ea typeface="+mn-ea"/>
                <a:cs typeface="Calibri" panose="020F0502020204030204" pitchFamily="34" charset="0"/>
              </a:rPr>
              <a:t> Camping Mat horn antenna</a:t>
            </a:r>
            <a:endParaRPr kumimoji="1" lang="ja-JP" altLang="en-US" sz="5400" b="1" dirty="0">
              <a:latin typeface="Calibri" panose="020F0502020204030204" pitchFamily="34" charset="0"/>
              <a:ea typeface="+mn-ea"/>
              <a:cs typeface="Calibri" panose="020F0502020204030204" pitchFamily="34" charset="0"/>
            </a:endParaRPr>
          </a:p>
        </p:txBody>
      </p:sp>
      <p:pic>
        <p:nvPicPr>
          <p:cNvPr id="9" name="図 8">
            <a:extLst>
              <a:ext uri="{FF2B5EF4-FFF2-40B4-BE49-F238E27FC236}">
                <a16:creationId xmlns:a16="http://schemas.microsoft.com/office/drawing/2014/main" id="{D3CD87B9-5098-1093-098E-98CE9385C8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6945115" y="5750202"/>
            <a:ext cx="6527553" cy="7999445"/>
          </a:xfrm>
          <a:prstGeom prst="rect">
            <a:avLst/>
          </a:prstGeom>
        </p:spPr>
      </p:pic>
      <p:pic>
        <p:nvPicPr>
          <p:cNvPr id="18" name="図 17">
            <a:extLst>
              <a:ext uri="{FF2B5EF4-FFF2-40B4-BE49-F238E27FC236}">
                <a16:creationId xmlns:a16="http://schemas.microsoft.com/office/drawing/2014/main" id="{761EB5C2-DE31-B5F1-C93D-BBE3FE2ACB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6990672" y="-687732"/>
            <a:ext cx="6309460" cy="7824060"/>
          </a:xfrm>
          <a:prstGeom prst="rect">
            <a:avLst/>
          </a:prstGeom>
        </p:spPr>
      </p:pic>
      <p:cxnSp>
        <p:nvCxnSpPr>
          <p:cNvPr id="23" name="直線矢印コネクタ 22">
            <a:extLst>
              <a:ext uri="{FF2B5EF4-FFF2-40B4-BE49-F238E27FC236}">
                <a16:creationId xmlns:a16="http://schemas.microsoft.com/office/drawing/2014/main" id="{E6B5969E-F104-7812-F5B4-0718B54C94B0}"/>
              </a:ext>
            </a:extLst>
          </p:cNvPr>
          <p:cNvCxnSpPr>
            <a:cxnSpLocks/>
          </p:cNvCxnSpPr>
          <p:nvPr/>
        </p:nvCxnSpPr>
        <p:spPr>
          <a:xfrm>
            <a:off x="19572516" y="7843155"/>
            <a:ext cx="1828800" cy="182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721D8788-0D05-984E-9662-19F5706E0EF6}"/>
              </a:ext>
            </a:extLst>
          </p:cNvPr>
          <p:cNvCxnSpPr>
            <a:cxnSpLocks/>
          </p:cNvCxnSpPr>
          <p:nvPr/>
        </p:nvCxnSpPr>
        <p:spPr>
          <a:xfrm flipH="1">
            <a:off x="18886716" y="8757555"/>
            <a:ext cx="1258688" cy="1699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EFD6F0E3-B2A8-3143-7A59-3FE295568927}"/>
              </a:ext>
            </a:extLst>
          </p:cNvPr>
          <p:cNvSpPr txBox="1"/>
          <p:nvPr/>
        </p:nvSpPr>
        <p:spPr>
          <a:xfrm>
            <a:off x="19594897" y="7635257"/>
            <a:ext cx="1828800" cy="523220"/>
          </a:xfrm>
          <a:prstGeom prst="rect">
            <a:avLst/>
          </a:prstGeom>
          <a:solidFill>
            <a:schemeClr val="tx1"/>
          </a:solidFill>
          <a:ln>
            <a:noFill/>
          </a:ln>
        </p:spPr>
        <p:txBody>
          <a:bodyPr wrap="square" rtlCol="0">
            <a:spAutoFit/>
          </a:bodyPr>
          <a:lstStyle/>
          <a:p>
            <a:r>
              <a:rPr kumimoji="1" lang="en-US" altLang="ja-JP" sz="2800" dirty="0"/>
              <a:t>Cantenna</a:t>
            </a:r>
            <a:endParaRPr kumimoji="1" lang="ja-JP" altLang="en-US" sz="2800" dirty="0"/>
          </a:p>
        </p:txBody>
      </p:sp>
      <p:cxnSp>
        <p:nvCxnSpPr>
          <p:cNvPr id="28" name="直線矢印コネクタ 27">
            <a:extLst>
              <a:ext uri="{FF2B5EF4-FFF2-40B4-BE49-F238E27FC236}">
                <a16:creationId xmlns:a16="http://schemas.microsoft.com/office/drawing/2014/main" id="{4170E6A0-5146-FA69-F908-984217A8919C}"/>
              </a:ext>
            </a:extLst>
          </p:cNvPr>
          <p:cNvCxnSpPr>
            <a:cxnSpLocks/>
          </p:cNvCxnSpPr>
          <p:nvPr/>
        </p:nvCxnSpPr>
        <p:spPr>
          <a:xfrm>
            <a:off x="19245944" y="11392927"/>
            <a:ext cx="898072" cy="3918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0B62BF39-0AED-2FE4-D051-84C2D570884D}"/>
              </a:ext>
            </a:extLst>
          </p:cNvPr>
          <p:cNvSpPr txBox="1"/>
          <p:nvPr/>
        </p:nvSpPr>
        <p:spPr>
          <a:xfrm>
            <a:off x="16510957" y="11163501"/>
            <a:ext cx="2483713" cy="523220"/>
          </a:xfrm>
          <a:prstGeom prst="rect">
            <a:avLst/>
          </a:prstGeom>
          <a:solidFill>
            <a:schemeClr val="tx1"/>
          </a:solidFill>
          <a:ln>
            <a:noFill/>
          </a:ln>
        </p:spPr>
        <p:txBody>
          <a:bodyPr wrap="square" rtlCol="0">
            <a:spAutoFit/>
          </a:bodyPr>
          <a:lstStyle/>
          <a:p>
            <a:r>
              <a:rPr lang="en-US" altLang="ja-JP" sz="2800" dirty="0"/>
              <a:t>SAWbird+ H1</a:t>
            </a:r>
            <a:endParaRPr kumimoji="1" lang="ja-JP" altLang="en-US" sz="2800" dirty="0"/>
          </a:p>
        </p:txBody>
      </p:sp>
      <p:sp>
        <p:nvSpPr>
          <p:cNvPr id="34" name="テキスト ボックス 33">
            <a:extLst>
              <a:ext uri="{FF2B5EF4-FFF2-40B4-BE49-F238E27FC236}">
                <a16:creationId xmlns:a16="http://schemas.microsoft.com/office/drawing/2014/main" id="{C47DB90D-1EAE-7131-1AE7-D3702CBE593B}"/>
              </a:ext>
            </a:extLst>
          </p:cNvPr>
          <p:cNvSpPr txBox="1"/>
          <p:nvPr/>
        </p:nvSpPr>
        <p:spPr>
          <a:xfrm>
            <a:off x="20528621" y="9204857"/>
            <a:ext cx="1091668" cy="523220"/>
          </a:xfrm>
          <a:prstGeom prst="rect">
            <a:avLst/>
          </a:prstGeom>
          <a:solidFill>
            <a:schemeClr val="tx1"/>
          </a:solidFill>
          <a:ln>
            <a:noFill/>
          </a:ln>
        </p:spPr>
        <p:txBody>
          <a:bodyPr wrap="square" rtlCol="0">
            <a:spAutoFit/>
          </a:bodyPr>
          <a:lstStyle/>
          <a:p>
            <a:r>
              <a:rPr lang="en-US" altLang="ja-JP" sz="2800" dirty="0"/>
              <a:t>Amp</a:t>
            </a:r>
            <a:endParaRPr kumimoji="1" lang="ja-JP" altLang="en-US" sz="2800" dirty="0"/>
          </a:p>
        </p:txBody>
      </p:sp>
      <p:cxnSp>
        <p:nvCxnSpPr>
          <p:cNvPr id="36" name="直線矢印コネクタ 35">
            <a:extLst>
              <a:ext uri="{FF2B5EF4-FFF2-40B4-BE49-F238E27FC236}">
                <a16:creationId xmlns:a16="http://schemas.microsoft.com/office/drawing/2014/main" id="{18C6AE60-6FE2-5487-37D9-0A63622E2F36}"/>
              </a:ext>
            </a:extLst>
          </p:cNvPr>
          <p:cNvCxnSpPr>
            <a:cxnSpLocks/>
          </p:cNvCxnSpPr>
          <p:nvPr/>
        </p:nvCxnSpPr>
        <p:spPr>
          <a:xfrm>
            <a:off x="21401317" y="10077792"/>
            <a:ext cx="414350" cy="9092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8C862D29-226D-8002-F20B-FE000C9E7B92}"/>
              </a:ext>
            </a:extLst>
          </p:cNvPr>
          <p:cNvCxnSpPr>
            <a:cxnSpLocks/>
          </p:cNvCxnSpPr>
          <p:nvPr/>
        </p:nvCxnSpPr>
        <p:spPr>
          <a:xfrm flipH="1">
            <a:off x="23477367" y="10572856"/>
            <a:ext cx="405642" cy="11176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EA1F3806-5ABF-47FA-9FB7-5AFB07F079E5}"/>
              </a:ext>
            </a:extLst>
          </p:cNvPr>
          <p:cNvSpPr txBox="1"/>
          <p:nvPr/>
        </p:nvSpPr>
        <p:spPr>
          <a:xfrm>
            <a:off x="22822951" y="9749925"/>
            <a:ext cx="1145779" cy="523220"/>
          </a:xfrm>
          <a:prstGeom prst="rect">
            <a:avLst/>
          </a:prstGeom>
          <a:solidFill>
            <a:schemeClr val="tx1"/>
          </a:solidFill>
          <a:ln>
            <a:noFill/>
          </a:ln>
        </p:spPr>
        <p:txBody>
          <a:bodyPr wrap="square" rtlCol="0">
            <a:spAutoFit/>
          </a:bodyPr>
          <a:lstStyle/>
          <a:p>
            <a:r>
              <a:rPr kumimoji="1" lang="en-US" altLang="ja-JP" sz="2800" dirty="0"/>
              <a:t>SDR</a:t>
            </a:r>
            <a:endParaRPr kumimoji="1" lang="ja-JP" altLang="en-US" sz="2800" dirty="0"/>
          </a:p>
        </p:txBody>
      </p:sp>
      <p:pic>
        <p:nvPicPr>
          <p:cNvPr id="45" name="図 44">
            <a:extLst>
              <a:ext uri="{FF2B5EF4-FFF2-40B4-BE49-F238E27FC236}">
                <a16:creationId xmlns:a16="http://schemas.microsoft.com/office/drawing/2014/main" id="{1802F251-384E-DCA7-E521-BBF1592F9E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20907708" y="301929"/>
            <a:ext cx="2903096" cy="2656114"/>
          </a:xfrm>
          <a:prstGeom prst="rect">
            <a:avLst/>
          </a:prstGeom>
        </p:spPr>
      </p:pic>
      <p:cxnSp>
        <p:nvCxnSpPr>
          <p:cNvPr id="47" name="直線コネクタ 46">
            <a:extLst>
              <a:ext uri="{FF2B5EF4-FFF2-40B4-BE49-F238E27FC236}">
                <a16:creationId xmlns:a16="http://schemas.microsoft.com/office/drawing/2014/main" id="{A67062D9-86CB-598D-0F34-5B6F9C21E175}"/>
              </a:ext>
            </a:extLst>
          </p:cNvPr>
          <p:cNvCxnSpPr/>
          <p:nvPr/>
        </p:nvCxnSpPr>
        <p:spPr>
          <a:xfrm flipH="1">
            <a:off x="19920859" y="383128"/>
            <a:ext cx="1088318" cy="31341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5B3D0C48-1ABF-0CBE-011B-EDBB23A4EE1B}"/>
              </a:ext>
            </a:extLst>
          </p:cNvPr>
          <p:cNvCxnSpPr>
            <a:cxnSpLocks/>
          </p:cNvCxnSpPr>
          <p:nvPr/>
        </p:nvCxnSpPr>
        <p:spPr>
          <a:xfrm flipH="1">
            <a:off x="21009177" y="2937772"/>
            <a:ext cx="2873830" cy="18162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図 26">
            <a:extLst>
              <a:ext uri="{FF2B5EF4-FFF2-40B4-BE49-F238E27FC236}">
                <a16:creationId xmlns:a16="http://schemas.microsoft.com/office/drawing/2014/main" id="{2A95E49E-7C1E-EE95-DA29-0F06C129D22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2609" r="-3923"/>
          <a:stretch/>
        </p:blipFill>
        <p:spPr>
          <a:xfrm>
            <a:off x="10901063" y="-536026"/>
            <a:ext cx="4916957" cy="6551085"/>
          </a:xfrm>
          <a:prstGeom prst="rect">
            <a:avLst/>
          </a:prstGeom>
        </p:spPr>
      </p:pic>
      <p:sp>
        <p:nvSpPr>
          <p:cNvPr id="20" name="Slide Number Placeholder 3">
            <a:extLst>
              <a:ext uri="{FF2B5EF4-FFF2-40B4-BE49-F238E27FC236}">
                <a16:creationId xmlns:a16="http://schemas.microsoft.com/office/drawing/2014/main" id="{CED89E43-B068-3B5A-A736-3E05EB85DDD5}"/>
              </a:ext>
            </a:extLst>
          </p:cNvPr>
          <p:cNvSpPr txBox="1">
            <a:spLocks/>
          </p:cNvSpPr>
          <p:nvPr/>
        </p:nvSpPr>
        <p:spPr>
          <a:xfrm>
            <a:off x="23241000" y="13207999"/>
            <a:ext cx="889000" cy="4064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6CB4B4D-7CA3-9044-876B-883B54F8677D}" type="slidenum">
              <a:rPr lang="en-GB" sz="2000" smtClean="0">
                <a:solidFill>
                  <a:schemeClr val="tx1"/>
                </a:solidFill>
                <a:latin typeface="Verdana" panose="020B0604030504040204" pitchFamily="34" charset="0"/>
                <a:ea typeface="Verdana" panose="020B0604030504040204" pitchFamily="34" charset="0"/>
                <a:cs typeface="Verdana" panose="020B0604030504040204" pitchFamily="34" charset="0"/>
              </a:rPr>
              <a:pPr/>
              <a:t>10</a:t>
            </a:fld>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図 4">
            <a:extLst>
              <a:ext uri="{FF2B5EF4-FFF2-40B4-BE49-F238E27FC236}">
                <a16:creationId xmlns:a16="http://schemas.microsoft.com/office/drawing/2014/main" id="{3DEFFC11-5A2D-395A-278E-7AEEBEAF07D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1247" y="6247233"/>
            <a:ext cx="14271526" cy="7468765"/>
          </a:xfrm>
          <a:prstGeom prst="rect">
            <a:avLst/>
          </a:prstGeom>
        </p:spPr>
      </p:pic>
      <p:sp>
        <p:nvSpPr>
          <p:cNvPr id="8" name="Rectangle 7">
            <a:extLst>
              <a:ext uri="{FF2B5EF4-FFF2-40B4-BE49-F238E27FC236}">
                <a16:creationId xmlns:a16="http://schemas.microsoft.com/office/drawing/2014/main" id="{97A54074-306E-3CB9-6331-FF7383228074}"/>
              </a:ext>
            </a:extLst>
          </p:cNvPr>
          <p:cNvSpPr/>
          <p:nvPr/>
        </p:nvSpPr>
        <p:spPr>
          <a:xfrm rot="468274">
            <a:off x="10581367" y="7110801"/>
            <a:ext cx="761354" cy="1400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Rectangle 10">
            <a:extLst>
              <a:ext uri="{FF2B5EF4-FFF2-40B4-BE49-F238E27FC236}">
                <a16:creationId xmlns:a16="http://schemas.microsoft.com/office/drawing/2014/main" id="{FF5880D1-44F1-6524-50DD-F726A6D934EE}"/>
              </a:ext>
            </a:extLst>
          </p:cNvPr>
          <p:cNvSpPr/>
          <p:nvPr/>
        </p:nvSpPr>
        <p:spPr>
          <a:xfrm rot="20641496">
            <a:off x="11986096" y="8380770"/>
            <a:ext cx="761354" cy="1400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2" name="Picture 11">
            <a:extLst>
              <a:ext uri="{FF2B5EF4-FFF2-40B4-BE49-F238E27FC236}">
                <a16:creationId xmlns:a16="http://schemas.microsoft.com/office/drawing/2014/main" id="{C3F3940D-4D8B-0713-992C-18991C38A292}"/>
              </a:ext>
            </a:extLst>
          </p:cNvPr>
          <p:cNvPicPr>
            <a:picLocks noChangeAspect="1"/>
          </p:cNvPicPr>
          <p:nvPr/>
        </p:nvPicPr>
        <p:blipFill>
          <a:blip r:embed="rId7"/>
          <a:stretch>
            <a:fillRect/>
          </a:stretch>
        </p:blipFill>
        <p:spPr>
          <a:xfrm>
            <a:off x="679897" y="1483661"/>
            <a:ext cx="9835703" cy="4851400"/>
          </a:xfrm>
          <a:prstGeom prst="rect">
            <a:avLst/>
          </a:prstGeom>
        </p:spPr>
      </p:pic>
      <p:sp>
        <p:nvSpPr>
          <p:cNvPr id="3" name="テキスト ボックス 26">
            <a:extLst>
              <a:ext uri="{FF2B5EF4-FFF2-40B4-BE49-F238E27FC236}">
                <a16:creationId xmlns:a16="http://schemas.microsoft.com/office/drawing/2014/main" id="{FA8A82FF-E432-E9A5-0158-D1FC8159B3BB}"/>
              </a:ext>
            </a:extLst>
          </p:cNvPr>
          <p:cNvSpPr txBox="1"/>
          <p:nvPr/>
        </p:nvSpPr>
        <p:spPr>
          <a:xfrm>
            <a:off x="17367771" y="6608720"/>
            <a:ext cx="1518945" cy="954107"/>
          </a:xfrm>
          <a:prstGeom prst="rect">
            <a:avLst/>
          </a:prstGeom>
          <a:solidFill>
            <a:schemeClr val="tx1"/>
          </a:solidFill>
          <a:ln>
            <a:noFill/>
          </a:ln>
        </p:spPr>
        <p:txBody>
          <a:bodyPr wrap="square" rtlCol="0">
            <a:spAutoFit/>
          </a:bodyPr>
          <a:lstStyle/>
          <a:p>
            <a:r>
              <a:rPr kumimoji="1" lang="en-US" altLang="ja-JP" sz="2800" dirty="0"/>
              <a:t>Horn</a:t>
            </a:r>
          </a:p>
          <a:p>
            <a:r>
              <a:rPr kumimoji="1" lang="en-US" altLang="ja-JP" sz="2800" dirty="0"/>
              <a:t>Antenna</a:t>
            </a:r>
            <a:endParaRPr kumimoji="1" lang="ja-JP" altLang="en-US" sz="2800" dirty="0"/>
          </a:p>
        </p:txBody>
      </p:sp>
    </p:spTree>
    <p:extLst>
      <p:ext uri="{BB962C8B-B14F-4D97-AF65-F5344CB8AC3E}">
        <p14:creationId xmlns:p14="http://schemas.microsoft.com/office/powerpoint/2010/main" val="3351961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35661-6100-6C75-B4E7-1FAD76B356AA}"/>
              </a:ext>
            </a:extLst>
          </p:cNvPr>
          <p:cNvSpPr>
            <a:spLocks noGrp="1"/>
          </p:cNvSpPr>
          <p:nvPr>
            <p:ph type="title"/>
          </p:nvPr>
        </p:nvSpPr>
        <p:spPr/>
        <p:txBody>
          <a:bodyPr/>
          <a:lstStyle/>
          <a:p>
            <a:r>
              <a:rPr lang="en-GB" dirty="0"/>
              <a:t>Time-lapse</a:t>
            </a:r>
          </a:p>
        </p:txBody>
      </p:sp>
      <p:sp>
        <p:nvSpPr>
          <p:cNvPr id="175" name="Slide Number"/>
          <p:cNvSpPr txBox="1">
            <a:spLocks noGrp="1"/>
          </p:cNvSpPr>
          <p:nvPr>
            <p:ph type="sldNum" sz="quarter" idx="10"/>
          </p:nvPr>
        </p:nvSpPr>
        <p:spPr>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lang="en-GB" smtClean="0"/>
              <a:pPr/>
              <a:t>11</a:t>
            </a:fld>
            <a:endParaRPr lang="en-GB" dirty="0"/>
          </a:p>
        </p:txBody>
      </p:sp>
      <p:pic>
        <p:nvPicPr>
          <p:cNvPr id="4" name="Picture 3" descr="A close-up of a graph&#10;&#10;Description automatically generated with low confidence">
            <a:extLst>
              <a:ext uri="{FF2B5EF4-FFF2-40B4-BE49-F238E27FC236}">
                <a16:creationId xmlns:a16="http://schemas.microsoft.com/office/drawing/2014/main" id="{F5117887-CE65-A2D1-3DD8-626F9085F0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3448" y="5921198"/>
            <a:ext cx="22860552" cy="7286801"/>
          </a:xfrm>
          <a:prstGeom prst="rect">
            <a:avLst/>
          </a:prstGeom>
        </p:spPr>
      </p:pic>
      <p:pic>
        <p:nvPicPr>
          <p:cNvPr id="3" name="Picture 2">
            <a:extLst>
              <a:ext uri="{FF2B5EF4-FFF2-40B4-BE49-F238E27FC236}">
                <a16:creationId xmlns:a16="http://schemas.microsoft.com/office/drawing/2014/main" id="{21834BF5-BC44-074C-DEC3-3149AB6692B7}"/>
              </a:ext>
            </a:extLst>
          </p:cNvPr>
          <p:cNvPicPr>
            <a:picLocks noChangeAspect="1"/>
          </p:cNvPicPr>
          <p:nvPr/>
        </p:nvPicPr>
        <p:blipFill>
          <a:blip r:embed="rId4"/>
          <a:stretch>
            <a:fillRect/>
          </a:stretch>
        </p:blipFill>
        <p:spPr>
          <a:xfrm>
            <a:off x="16429653" y="0"/>
            <a:ext cx="7954347" cy="5916706"/>
          </a:xfrm>
          <a:prstGeom prst="rect">
            <a:avLst/>
          </a:prstGeom>
        </p:spPr>
      </p:pic>
      <p:sp>
        <p:nvSpPr>
          <p:cNvPr id="6" name="Text Placeholder 5">
            <a:extLst>
              <a:ext uri="{FF2B5EF4-FFF2-40B4-BE49-F238E27FC236}">
                <a16:creationId xmlns:a16="http://schemas.microsoft.com/office/drawing/2014/main" id="{10017E16-0587-47DA-23C7-5F43F43CC637}"/>
              </a:ext>
            </a:extLst>
          </p:cNvPr>
          <p:cNvSpPr>
            <a:spLocks noGrp="1"/>
          </p:cNvSpPr>
          <p:nvPr>
            <p:ph type="body" idx="1"/>
          </p:nvPr>
        </p:nvSpPr>
        <p:spPr/>
        <p:txBody>
          <a:bodyPr/>
          <a:lstStyle/>
          <a:p>
            <a:pPr marL="0" indent="0">
              <a:buNone/>
            </a:pPr>
            <a:r>
              <a:rPr lang="en-US" dirty="0"/>
              <a:t>Need good operators (Cats!)</a:t>
            </a:r>
            <a:r>
              <a:rPr lang="en-US" dirty="0">
                <a:sym typeface="Wingdings" pitchFamily="2" charset="2"/>
              </a:rPr>
              <a:t></a:t>
            </a:r>
            <a:endParaRPr lang="en-US"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tanding next to a large horn&#10;&#10;AI-generated content may be incorrect.">
            <a:extLst>
              <a:ext uri="{FF2B5EF4-FFF2-40B4-BE49-F238E27FC236}">
                <a16:creationId xmlns:a16="http://schemas.microsoft.com/office/drawing/2014/main" id="{3D4FFDE5-0DD4-DB2A-5208-20F72F84FE8D}"/>
              </a:ext>
            </a:extLst>
          </p:cNvPr>
          <p:cNvPicPr>
            <a:picLocks noChangeAspect="1"/>
          </p:cNvPicPr>
          <p:nvPr/>
        </p:nvPicPr>
        <p:blipFill>
          <a:blip r:embed="rId2"/>
          <a:stretch>
            <a:fillRect/>
          </a:stretch>
        </p:blipFill>
        <p:spPr>
          <a:xfrm>
            <a:off x="3433141" y="8182566"/>
            <a:ext cx="3797300" cy="4191000"/>
          </a:xfrm>
          <a:prstGeom prst="rect">
            <a:avLst/>
          </a:prstGeom>
        </p:spPr>
      </p:pic>
      <p:pic>
        <p:nvPicPr>
          <p:cNvPr id="6" name="Picture 5" descr="A group of people standing in front of a computer&#10;&#10;AI-generated content may be incorrect.">
            <a:extLst>
              <a:ext uri="{FF2B5EF4-FFF2-40B4-BE49-F238E27FC236}">
                <a16:creationId xmlns:a16="http://schemas.microsoft.com/office/drawing/2014/main" id="{A1296061-6644-CAD6-8162-F431F104BF3C}"/>
              </a:ext>
            </a:extLst>
          </p:cNvPr>
          <p:cNvPicPr>
            <a:picLocks noChangeAspect="1"/>
          </p:cNvPicPr>
          <p:nvPr/>
        </p:nvPicPr>
        <p:blipFill>
          <a:blip r:embed="rId3"/>
          <a:stretch>
            <a:fillRect/>
          </a:stretch>
        </p:blipFill>
        <p:spPr>
          <a:xfrm>
            <a:off x="15556" y="1423284"/>
            <a:ext cx="7124700" cy="6642100"/>
          </a:xfrm>
          <a:prstGeom prst="rect">
            <a:avLst/>
          </a:prstGeom>
        </p:spPr>
      </p:pic>
      <p:pic>
        <p:nvPicPr>
          <p:cNvPr id="39" name="Picture 38">
            <a:extLst>
              <a:ext uri="{FF2B5EF4-FFF2-40B4-BE49-F238E27FC236}">
                <a16:creationId xmlns:a16="http://schemas.microsoft.com/office/drawing/2014/main" id="{EACDD82F-423B-946E-B25C-6392CE0442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0063" y="2148391"/>
            <a:ext cx="16998381" cy="5916993"/>
          </a:xfrm>
          <a:prstGeom prst="rect">
            <a:avLst/>
          </a:prstGeom>
        </p:spPr>
      </p:pic>
      <p:sp>
        <p:nvSpPr>
          <p:cNvPr id="2" name="Title 1">
            <a:extLst>
              <a:ext uri="{FF2B5EF4-FFF2-40B4-BE49-F238E27FC236}">
                <a16:creationId xmlns:a16="http://schemas.microsoft.com/office/drawing/2014/main" id="{23566F6D-CAC5-8504-8414-A2340A694199}"/>
              </a:ext>
            </a:extLst>
          </p:cNvPr>
          <p:cNvSpPr>
            <a:spLocks noGrp="1"/>
          </p:cNvSpPr>
          <p:nvPr>
            <p:ph type="title"/>
          </p:nvPr>
        </p:nvSpPr>
        <p:spPr>
          <a:xfrm>
            <a:off x="0" y="1"/>
            <a:ext cx="24384000" cy="1238252"/>
          </a:xfrm>
        </p:spPr>
        <p:txBody>
          <a:bodyPr/>
          <a:lstStyle/>
          <a:p>
            <a:r>
              <a:rPr lang="en-US" sz="4400" dirty="0"/>
              <a:t>Exploring Galactic Rotation Curve with a 2.5-ft Telescope: </a:t>
            </a:r>
            <a:br>
              <a:rPr lang="en-US" sz="4400" dirty="0"/>
            </a:br>
            <a:r>
              <a:rPr lang="en-US" sz="4400" dirty="0"/>
              <a:t>A Work Experience Project</a:t>
            </a:r>
          </a:p>
        </p:txBody>
      </p:sp>
      <p:pic>
        <p:nvPicPr>
          <p:cNvPr id="10" name="Picture 9">
            <a:extLst>
              <a:ext uri="{FF2B5EF4-FFF2-40B4-BE49-F238E27FC236}">
                <a16:creationId xmlns:a16="http://schemas.microsoft.com/office/drawing/2014/main" id="{D8B8C81A-F21A-B51A-A4FF-0AEC357C44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47662" y="9180831"/>
            <a:ext cx="6678793" cy="390994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D989872-EAC6-2E44-10BB-21E99570D25D}"/>
                  </a:ext>
                </a:extLst>
              </p:cNvPr>
              <p:cNvSpPr txBox="1"/>
              <p:nvPr/>
            </p:nvSpPr>
            <p:spPr>
              <a:xfrm>
                <a:off x="7370063" y="1328517"/>
                <a:ext cx="17064883" cy="830997"/>
              </a:xfrm>
              <a:prstGeom prst="rect">
                <a:avLst/>
              </a:prstGeom>
              <a:noFill/>
            </p:spPr>
            <p:txBody>
              <a:bodyPr wrap="square">
                <a:spAutoFit/>
              </a:bodyPr>
              <a:lstStyle/>
              <a:p>
                <a:r>
                  <a:rPr lang="en-GB" sz="2400" dirty="0">
                    <a:solidFill>
                      <a:srgbClr val="002060"/>
                    </a:solidFill>
                    <a:latin typeface="Verdana" panose="020B0604030504040204" pitchFamily="34" charset="0"/>
                    <a:ea typeface="Verdana" panose="020B0604030504040204" pitchFamily="34" charset="0"/>
                    <a:cs typeface="Verdana" panose="020B0604030504040204" pitchFamily="34" charset="0"/>
                  </a:rPr>
                  <a:t>Telescope positioning was </a:t>
                </a:r>
                <a:r>
                  <a:rPr lang="en-GB" sz="2400"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with iPhone's Compass and Level (~</a:t>
                </a:r>
                <a:r>
                  <a:rPr lang="en-GB" sz="2400" dirty="0">
                    <a:solidFill>
                      <a:srgbClr val="002060"/>
                    </a:solidFill>
                    <a:latin typeface="Verdana" panose="020B0604030504040204" pitchFamily="34" charset="0"/>
                    <a:ea typeface="Verdana" panose="020B0604030504040204" pitchFamily="34" charset="0"/>
                    <a:cs typeface="Verdana" panose="020B0604030504040204" pitchFamily="34" charset="0"/>
                  </a:rPr>
                  <a:t>5</a:t>
                </a:r>
                <a14:m>
                  <m:oMath xmlns:m="http://schemas.openxmlformats.org/officeDocument/2006/math">
                    <m:r>
                      <a:rPr lang="en-GB" sz="2400" b="0" i="0" smtClean="0">
                        <a:solidFill>
                          <a:srgbClr val="002060"/>
                        </a:solidFill>
                        <a:latin typeface="Cambria Math" panose="02040503050406030204" pitchFamily="18" charset="0"/>
                        <a:ea typeface="Cambria Math" panose="02040503050406030204" pitchFamily="18" charset="0"/>
                        <a:cs typeface="Verdana" panose="020B0604030504040204" pitchFamily="34" charset="0"/>
                      </a:rPr>
                      <m:t>°</m:t>
                    </m:r>
                  </m:oMath>
                </a14:m>
                <a:r>
                  <a:rPr lang="en-GB" sz="2400" dirty="0">
                    <a:solidFill>
                      <a:srgbClr val="002060"/>
                    </a:solidFill>
                    <a:latin typeface="Verdana" panose="020B0604030504040204" pitchFamily="34" charset="0"/>
                    <a:ea typeface="Verdana" panose="020B0604030504040204" pitchFamily="34" charset="0"/>
                    <a:cs typeface="Verdana" panose="020B0604030504040204" pitchFamily="34" charset="0"/>
                  </a:rPr>
                  <a:t> accuracy).</a:t>
                </a:r>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 Although rough pointing directions, the measured hydrogen line profiles reasonably agree with the professional hydrogen line profiles.</a:t>
                </a:r>
              </a:p>
            </p:txBody>
          </p:sp>
        </mc:Choice>
        <mc:Fallback xmlns="">
          <p:sp>
            <p:nvSpPr>
              <p:cNvPr id="13" name="TextBox 12">
                <a:extLst>
                  <a:ext uri="{FF2B5EF4-FFF2-40B4-BE49-F238E27FC236}">
                    <a16:creationId xmlns:a16="http://schemas.microsoft.com/office/drawing/2014/main" id="{BD989872-EAC6-2E44-10BB-21E99570D25D}"/>
                  </a:ext>
                </a:extLst>
              </p:cNvPr>
              <p:cNvSpPr txBox="1">
                <a:spLocks noRot="1" noChangeAspect="1" noMove="1" noResize="1" noEditPoints="1" noAdjustHandles="1" noChangeArrowheads="1" noChangeShapeType="1" noTextEdit="1"/>
              </p:cNvSpPr>
              <p:nvPr/>
            </p:nvSpPr>
            <p:spPr>
              <a:xfrm>
                <a:off x="7370063" y="1328517"/>
                <a:ext cx="17064883" cy="830997"/>
              </a:xfrm>
              <a:prstGeom prst="rect">
                <a:avLst/>
              </a:prstGeom>
              <a:blipFill>
                <a:blip r:embed="rId6"/>
                <a:stretch>
                  <a:fillRect l="-595" t="-6061" r="-521" b="-16667"/>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3933F886-51D1-0F15-6481-82BC39E22B7D}"/>
              </a:ext>
            </a:extLst>
          </p:cNvPr>
          <p:cNvSpPr txBox="1"/>
          <p:nvPr/>
        </p:nvSpPr>
        <p:spPr>
          <a:xfrm>
            <a:off x="126480" y="1551763"/>
            <a:ext cx="1968350" cy="1200329"/>
          </a:xfrm>
          <a:prstGeom prst="rect">
            <a:avLst/>
          </a:prstGeom>
          <a:solidFill>
            <a:schemeClr val="tx1"/>
          </a:solidFill>
        </p:spPr>
        <p:txBody>
          <a:bodyPr wrap="square">
            <a:spAutoFit/>
          </a:bodyPr>
          <a:lstStyle/>
          <a:p>
            <a:r>
              <a:rPr lang="en-GB" sz="1800" dirty="0">
                <a:latin typeface="Verdana" panose="020B0604030504040204" pitchFamily="34" charset="0"/>
                <a:ea typeface="Verdana" panose="020B0604030504040204" pitchFamily="34" charset="0"/>
                <a:cs typeface="Verdana" panose="020B0604030504040204" pitchFamily="34" charset="0"/>
              </a:rPr>
              <a:t>Lovell Telescope </a:t>
            </a:r>
          </a:p>
          <a:p>
            <a:r>
              <a:rPr lang="en-GB" sz="1800" dirty="0">
                <a:latin typeface="Verdana" panose="020B0604030504040204" pitchFamily="34" charset="0"/>
                <a:ea typeface="Verdana" panose="020B0604030504040204" pitchFamily="34" charset="0"/>
                <a:cs typeface="Verdana" panose="020B0604030504040204" pitchFamily="34" charset="0"/>
              </a:rPr>
              <a:t>250ft </a:t>
            </a:r>
          </a:p>
          <a:p>
            <a:r>
              <a:rPr lang="en-GB" sz="1800" dirty="0">
                <a:latin typeface="Verdana" panose="020B0604030504040204" pitchFamily="34" charset="0"/>
                <a:ea typeface="Verdana" panose="020B0604030504040204" pitchFamily="34" charset="0"/>
                <a:cs typeface="Verdana" panose="020B0604030504040204" pitchFamily="34" charset="0"/>
              </a:rPr>
              <a:t>(76.2 m)</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51" name="TextBox 50">
            <a:extLst>
              <a:ext uri="{FF2B5EF4-FFF2-40B4-BE49-F238E27FC236}">
                <a16:creationId xmlns:a16="http://schemas.microsoft.com/office/drawing/2014/main" id="{D7B6A5CD-E67D-613D-BC30-4C3C826C67BE}"/>
              </a:ext>
            </a:extLst>
          </p:cNvPr>
          <p:cNvSpPr txBox="1"/>
          <p:nvPr/>
        </p:nvSpPr>
        <p:spPr>
          <a:xfrm>
            <a:off x="3525157" y="10492095"/>
            <a:ext cx="1771460" cy="646331"/>
          </a:xfrm>
          <a:prstGeom prst="rect">
            <a:avLst/>
          </a:prstGeom>
          <a:solidFill>
            <a:schemeClr val="tx1"/>
          </a:solidFill>
        </p:spPr>
        <p:txBody>
          <a:bodyPr wrap="square">
            <a:spAutoFit/>
          </a:bodyPr>
          <a:lstStyle/>
          <a:p>
            <a:r>
              <a:rPr lang="en-GB" sz="180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2.5ft</a:t>
            </a:r>
            <a:endParaRPr lang="en-GB" sz="1800" dirty="0">
              <a:latin typeface="Verdana" panose="020B0604030504040204" pitchFamily="34" charset="0"/>
              <a:ea typeface="Verdana" panose="020B0604030504040204" pitchFamily="34" charset="0"/>
              <a:cs typeface="Verdana" panose="020B0604030504040204" pitchFamily="34" charset="0"/>
            </a:endParaRPr>
          </a:p>
          <a:p>
            <a:r>
              <a:rPr lang="en-GB" sz="180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(76.2cm) </a:t>
            </a:r>
          </a:p>
        </p:txBody>
      </p:sp>
      <p:sp>
        <p:nvSpPr>
          <p:cNvPr id="18" name="Rectangle 17">
            <a:extLst>
              <a:ext uri="{FF2B5EF4-FFF2-40B4-BE49-F238E27FC236}">
                <a16:creationId xmlns:a16="http://schemas.microsoft.com/office/drawing/2014/main" id="{48B9A290-ADE1-10A1-0246-88DB03F6075A}"/>
              </a:ext>
            </a:extLst>
          </p:cNvPr>
          <p:cNvSpPr/>
          <p:nvPr/>
        </p:nvSpPr>
        <p:spPr>
          <a:xfrm>
            <a:off x="22037040" y="13112496"/>
            <a:ext cx="1170432" cy="60350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61D65172-7EE7-101F-1EB3-5C60914AD2EC}"/>
              </a:ext>
            </a:extLst>
          </p:cNvPr>
          <p:cNvCxnSpPr>
            <a:cxnSpLocks/>
          </p:cNvCxnSpPr>
          <p:nvPr/>
        </p:nvCxnSpPr>
        <p:spPr>
          <a:xfrm>
            <a:off x="12140060" y="3894205"/>
            <a:ext cx="0" cy="5863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90718E4-47A3-BF3C-B9FE-5BB8970A502E}"/>
              </a:ext>
            </a:extLst>
          </p:cNvPr>
          <p:cNvSpPr txBox="1"/>
          <p:nvPr/>
        </p:nvSpPr>
        <p:spPr>
          <a:xfrm>
            <a:off x="11705813" y="3566404"/>
            <a:ext cx="981359" cy="307777"/>
          </a:xfrm>
          <a:prstGeom prst="rect">
            <a:avLst/>
          </a:prstGeom>
          <a:solidFill>
            <a:schemeClr val="tx1"/>
          </a:solidFill>
        </p:spPr>
        <p:txBody>
          <a:bodyPr wrap="non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150km/s</a:t>
            </a:r>
          </a:p>
        </p:txBody>
      </p:sp>
      <p:sp>
        <p:nvSpPr>
          <p:cNvPr id="27" name="TextBox 26">
            <a:extLst>
              <a:ext uri="{FF2B5EF4-FFF2-40B4-BE49-F238E27FC236}">
                <a16:creationId xmlns:a16="http://schemas.microsoft.com/office/drawing/2014/main" id="{38F221B5-77DB-56F7-BCA6-6191864542A8}"/>
              </a:ext>
            </a:extLst>
          </p:cNvPr>
          <p:cNvSpPr txBox="1"/>
          <p:nvPr/>
        </p:nvSpPr>
        <p:spPr>
          <a:xfrm>
            <a:off x="7404883" y="7907543"/>
            <a:ext cx="16979117" cy="1200329"/>
          </a:xfrm>
          <a:prstGeom prst="rect">
            <a:avLst/>
          </a:prstGeom>
          <a:noFill/>
        </p:spPr>
        <p:txBody>
          <a:bodyPr wrap="square">
            <a:spAutoFit/>
          </a:bodyPr>
          <a:lstStyle/>
          <a:p>
            <a:r>
              <a:rPr lang="en-US" sz="2400" dirty="0">
                <a:solidFill>
                  <a:srgbClr val="002060"/>
                </a:solidFill>
                <a:latin typeface="Verdana" panose="020B0604030504040204" pitchFamily="34" charset="0"/>
                <a:ea typeface="Verdana" panose="020B0604030504040204" pitchFamily="34" charset="0"/>
                <a:cs typeface="Verdana" panose="020B0604030504040204" pitchFamily="34" charset="0"/>
              </a:rPr>
              <a:t>With rough velocity determination by eye, the rotation curve of the galaxy were derived using the tangent point method. The flat Galactic rotation curve can be seen. This suggests that the mass distribution of the Galaxy is not uniform, and that there is some unseen matter that affects the orbital speeds of stars and gas. </a:t>
            </a:r>
          </a:p>
        </p:txBody>
      </p:sp>
      <p:sp>
        <p:nvSpPr>
          <p:cNvPr id="29" name="TextBox 28">
            <a:extLst>
              <a:ext uri="{FF2B5EF4-FFF2-40B4-BE49-F238E27FC236}">
                <a16:creationId xmlns:a16="http://schemas.microsoft.com/office/drawing/2014/main" id="{3C5711A4-70E0-4C7B-7B0A-54B261F65F2B}"/>
              </a:ext>
            </a:extLst>
          </p:cNvPr>
          <p:cNvSpPr txBox="1"/>
          <p:nvPr/>
        </p:nvSpPr>
        <p:spPr>
          <a:xfrm>
            <a:off x="18812936" y="5831960"/>
            <a:ext cx="5555508" cy="1446550"/>
          </a:xfrm>
          <a:prstGeom prst="rect">
            <a:avLst/>
          </a:prstGeom>
          <a:noFill/>
        </p:spPr>
        <p:txBody>
          <a:bodyPr wrap="square">
            <a:spAutoFit/>
          </a:bodyPr>
          <a:lstStyle/>
          <a:p>
            <a:r>
              <a:rPr lang="en-US" sz="2200" dirty="0">
                <a:solidFill>
                  <a:srgbClr val="002060"/>
                </a:solidFill>
                <a:latin typeface="Verdana" panose="020B0604030504040204" pitchFamily="34" charset="0"/>
                <a:ea typeface="Verdana" panose="020B0604030504040204" pitchFamily="34" charset="0"/>
                <a:cs typeface="Verdana" panose="020B0604030504040204" pitchFamily="34" charset="0"/>
              </a:rPr>
              <a:t>The expected profiles (Orange dashed lines) downloaded from: </a:t>
            </a:r>
          </a:p>
          <a:p>
            <a:r>
              <a:rPr lang="en-US" sz="2200" i="1" dirty="0">
                <a:solidFill>
                  <a:srgbClr val="0070C0"/>
                </a:solidFill>
                <a:latin typeface="Verdana" panose="020B0604030504040204" pitchFamily="34" charset="0"/>
                <a:ea typeface="Verdana" panose="020B0604030504040204" pitchFamily="34" charset="0"/>
                <a:cs typeface="Verdana" panose="020B0604030504040204" pitchFamily="34" charset="0"/>
                <a:hlinkClick r:id="rId7">
                  <a:extLst>
                    <a:ext uri="{A12FA001-AC4F-418D-AE19-62706E023703}">
                      <ahyp:hlinkClr xmlns:ahyp="http://schemas.microsoft.com/office/drawing/2018/hyperlinkcolor" val="tx"/>
                    </a:ext>
                  </a:extLst>
                </a:hlinkClick>
              </a:rPr>
              <a:t>Argelander-Institut furAstronomie (University of Bonn)</a:t>
            </a:r>
            <a:endParaRPr lang="en-US" sz="2200" i="1" dirty="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31" name="Straight Arrow Connector 30">
            <a:extLst>
              <a:ext uri="{FF2B5EF4-FFF2-40B4-BE49-F238E27FC236}">
                <a16:creationId xmlns:a16="http://schemas.microsoft.com/office/drawing/2014/main" id="{924AE2A9-9D9E-7339-9B34-F18EEC9F2E44}"/>
              </a:ext>
            </a:extLst>
          </p:cNvPr>
          <p:cNvCxnSpPr>
            <a:cxnSpLocks/>
          </p:cNvCxnSpPr>
          <p:nvPr/>
        </p:nvCxnSpPr>
        <p:spPr>
          <a:xfrm>
            <a:off x="17509315" y="3894205"/>
            <a:ext cx="0" cy="5863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35DFAF6-B4B2-DF69-2DE3-7C2899AA2080}"/>
              </a:ext>
            </a:extLst>
          </p:cNvPr>
          <p:cNvSpPr txBox="1"/>
          <p:nvPr/>
        </p:nvSpPr>
        <p:spPr>
          <a:xfrm>
            <a:off x="17095867" y="3566404"/>
            <a:ext cx="981359" cy="307777"/>
          </a:xfrm>
          <a:prstGeom prst="rect">
            <a:avLst/>
          </a:prstGeom>
          <a:solidFill>
            <a:schemeClr val="tx1"/>
          </a:solidFill>
        </p:spPr>
        <p:txBody>
          <a:bodyPr wrap="non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125km/s</a:t>
            </a:r>
          </a:p>
        </p:txBody>
      </p:sp>
      <p:cxnSp>
        <p:nvCxnSpPr>
          <p:cNvPr id="33" name="Straight Arrow Connector 32">
            <a:extLst>
              <a:ext uri="{FF2B5EF4-FFF2-40B4-BE49-F238E27FC236}">
                <a16:creationId xmlns:a16="http://schemas.microsoft.com/office/drawing/2014/main" id="{B4B6DA78-AB07-9B3D-FB05-F33897B1F5B0}"/>
              </a:ext>
            </a:extLst>
          </p:cNvPr>
          <p:cNvCxnSpPr>
            <a:cxnSpLocks/>
          </p:cNvCxnSpPr>
          <p:nvPr/>
        </p:nvCxnSpPr>
        <p:spPr>
          <a:xfrm>
            <a:off x="22899370" y="3894205"/>
            <a:ext cx="0" cy="5863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20F27B1-C794-B13E-58C0-55132F9385A7}"/>
              </a:ext>
            </a:extLst>
          </p:cNvPr>
          <p:cNvSpPr txBox="1"/>
          <p:nvPr/>
        </p:nvSpPr>
        <p:spPr>
          <a:xfrm>
            <a:off x="22445096" y="3566404"/>
            <a:ext cx="981359" cy="307777"/>
          </a:xfrm>
          <a:prstGeom prst="rect">
            <a:avLst/>
          </a:prstGeom>
          <a:solidFill>
            <a:schemeClr val="tx1"/>
          </a:solidFill>
        </p:spPr>
        <p:txBody>
          <a:bodyPr wrap="non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100km/s</a:t>
            </a:r>
          </a:p>
        </p:txBody>
      </p:sp>
      <p:cxnSp>
        <p:nvCxnSpPr>
          <p:cNvPr id="35" name="Straight Arrow Connector 34">
            <a:extLst>
              <a:ext uri="{FF2B5EF4-FFF2-40B4-BE49-F238E27FC236}">
                <a16:creationId xmlns:a16="http://schemas.microsoft.com/office/drawing/2014/main" id="{93ECA09E-37A2-2654-10CA-029BCC62BCA8}"/>
              </a:ext>
            </a:extLst>
          </p:cNvPr>
          <p:cNvCxnSpPr>
            <a:cxnSpLocks/>
          </p:cNvCxnSpPr>
          <p:nvPr/>
        </p:nvCxnSpPr>
        <p:spPr>
          <a:xfrm>
            <a:off x="11192934" y="6893790"/>
            <a:ext cx="0" cy="5863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84F6299-1AF2-540A-4E27-CE82E113F8E5}"/>
              </a:ext>
            </a:extLst>
          </p:cNvPr>
          <p:cNvSpPr txBox="1"/>
          <p:nvPr/>
        </p:nvSpPr>
        <p:spPr>
          <a:xfrm>
            <a:off x="10886498" y="6586013"/>
            <a:ext cx="867545" cy="307777"/>
          </a:xfrm>
          <a:prstGeom prst="rect">
            <a:avLst/>
          </a:prstGeom>
          <a:solidFill>
            <a:schemeClr val="tx1"/>
          </a:solidFill>
        </p:spPr>
        <p:txBody>
          <a:bodyPr wrap="non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75km/s</a:t>
            </a:r>
          </a:p>
        </p:txBody>
      </p:sp>
      <p:cxnSp>
        <p:nvCxnSpPr>
          <p:cNvPr id="37" name="Straight Arrow Connector 36">
            <a:extLst>
              <a:ext uri="{FF2B5EF4-FFF2-40B4-BE49-F238E27FC236}">
                <a16:creationId xmlns:a16="http://schemas.microsoft.com/office/drawing/2014/main" id="{D44D236B-73C7-008C-185E-0DD77CF0A638}"/>
              </a:ext>
            </a:extLst>
          </p:cNvPr>
          <p:cNvCxnSpPr>
            <a:cxnSpLocks/>
          </p:cNvCxnSpPr>
          <p:nvPr/>
        </p:nvCxnSpPr>
        <p:spPr>
          <a:xfrm>
            <a:off x="16734962" y="6893790"/>
            <a:ext cx="0" cy="5863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A1B1138-65D0-0662-82C8-ACC85F65D3E0}"/>
              </a:ext>
            </a:extLst>
          </p:cNvPr>
          <p:cNvSpPr txBox="1"/>
          <p:nvPr/>
        </p:nvSpPr>
        <p:spPr>
          <a:xfrm>
            <a:off x="16411913" y="6586013"/>
            <a:ext cx="867545" cy="307777"/>
          </a:xfrm>
          <a:prstGeom prst="rect">
            <a:avLst/>
          </a:prstGeom>
          <a:solidFill>
            <a:schemeClr val="tx1"/>
          </a:solidFill>
        </p:spPr>
        <p:txBody>
          <a:bodyPr wrap="non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50km/s</a:t>
            </a:r>
          </a:p>
        </p:txBody>
      </p:sp>
      <p:pic>
        <p:nvPicPr>
          <p:cNvPr id="40" name="Picture 39">
            <a:extLst>
              <a:ext uri="{FF2B5EF4-FFF2-40B4-BE49-F238E27FC236}">
                <a16:creationId xmlns:a16="http://schemas.microsoft.com/office/drawing/2014/main" id="{168F96F1-7E6D-A8D9-2F83-3AB8DBB2BCBB}"/>
              </a:ext>
            </a:extLst>
          </p:cNvPr>
          <p:cNvPicPr>
            <a:picLocks noChangeAspect="1"/>
          </p:cNvPicPr>
          <p:nvPr/>
        </p:nvPicPr>
        <p:blipFill>
          <a:blip r:embed="rId8"/>
          <a:stretch>
            <a:fillRect/>
          </a:stretch>
        </p:blipFill>
        <p:spPr>
          <a:xfrm>
            <a:off x="8225497" y="9190096"/>
            <a:ext cx="7933005" cy="3907499"/>
          </a:xfrm>
          <a:prstGeom prst="rect">
            <a:avLst/>
          </a:prstGeom>
        </p:spPr>
      </p:pic>
      <p:sp>
        <p:nvSpPr>
          <p:cNvPr id="3" name="Rectangle 2">
            <a:extLst>
              <a:ext uri="{FF2B5EF4-FFF2-40B4-BE49-F238E27FC236}">
                <a16:creationId xmlns:a16="http://schemas.microsoft.com/office/drawing/2014/main" id="{CEEB5324-E85A-9F0C-44E6-C0676D112DF7}"/>
              </a:ext>
            </a:extLst>
          </p:cNvPr>
          <p:cNvSpPr/>
          <p:nvPr/>
        </p:nvSpPr>
        <p:spPr>
          <a:xfrm>
            <a:off x="6367168" y="9484951"/>
            <a:ext cx="384554" cy="1593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Rectangle 3">
            <a:extLst>
              <a:ext uri="{FF2B5EF4-FFF2-40B4-BE49-F238E27FC236}">
                <a16:creationId xmlns:a16="http://schemas.microsoft.com/office/drawing/2014/main" id="{8017C5E4-EC93-18B3-37B0-7FC993FB87AA}"/>
              </a:ext>
            </a:extLst>
          </p:cNvPr>
          <p:cNvSpPr/>
          <p:nvPr/>
        </p:nvSpPr>
        <p:spPr>
          <a:xfrm rot="1038029">
            <a:off x="917609" y="4157934"/>
            <a:ext cx="552787" cy="1798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6" name="Picture 15" descr="A person pointing at a machine&#10;&#10;AI-generated content may be incorrect.">
            <a:extLst>
              <a:ext uri="{FF2B5EF4-FFF2-40B4-BE49-F238E27FC236}">
                <a16:creationId xmlns:a16="http://schemas.microsoft.com/office/drawing/2014/main" id="{D75FEFC3-952F-61F8-EDA4-88EB7CA1BA38}"/>
              </a:ext>
            </a:extLst>
          </p:cNvPr>
          <p:cNvPicPr>
            <a:picLocks noChangeAspect="1"/>
          </p:cNvPicPr>
          <p:nvPr/>
        </p:nvPicPr>
        <p:blipFill>
          <a:blip r:embed="rId9"/>
          <a:stretch>
            <a:fillRect/>
          </a:stretch>
        </p:blipFill>
        <p:spPr>
          <a:xfrm>
            <a:off x="-16467" y="8169866"/>
            <a:ext cx="3403600" cy="4203700"/>
          </a:xfrm>
          <a:prstGeom prst="rect">
            <a:avLst/>
          </a:prstGeom>
        </p:spPr>
      </p:pic>
    </p:spTree>
    <p:extLst>
      <p:ext uri="{BB962C8B-B14F-4D97-AF65-F5344CB8AC3E}">
        <p14:creationId xmlns:p14="http://schemas.microsoft.com/office/powerpoint/2010/main" val="247887186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3CE019-E4EF-FE7C-B5A9-14000845C95F}"/>
              </a:ext>
            </a:extLst>
          </p:cNvPr>
          <p:cNvSpPr>
            <a:spLocks noGrp="1"/>
          </p:cNvSpPr>
          <p:nvPr>
            <p:ph type="title"/>
          </p:nvPr>
        </p:nvSpPr>
        <p:spPr>
          <a:xfrm>
            <a:off x="0" y="0"/>
            <a:ext cx="15563460" cy="1962000"/>
          </a:xfrm>
        </p:spPr>
        <p:txBody>
          <a:bodyPr/>
          <a:lstStyle/>
          <a:p>
            <a:r>
              <a:rPr lang="en-GB" dirty="0"/>
              <a:t>Workshop building SKAO Table-top Radio Telescopes (TTRT)</a:t>
            </a:r>
            <a:endParaRPr lang="en-US" dirty="0"/>
          </a:p>
        </p:txBody>
      </p:sp>
      <p:sp>
        <p:nvSpPr>
          <p:cNvPr id="8" name="Slide Number Placeholder 7">
            <a:extLst>
              <a:ext uri="{FF2B5EF4-FFF2-40B4-BE49-F238E27FC236}">
                <a16:creationId xmlns:a16="http://schemas.microsoft.com/office/drawing/2014/main" id="{E61289C4-9C96-DE3C-E19D-9AFEB8966DC8}"/>
              </a:ext>
            </a:extLst>
          </p:cNvPr>
          <p:cNvSpPr>
            <a:spLocks noGrp="1"/>
          </p:cNvSpPr>
          <p:nvPr>
            <p:ph type="sldNum" sz="quarter" idx="28"/>
          </p:nvPr>
        </p:nvSpPr>
        <p:spPr/>
        <p:txBody>
          <a:bodyPr/>
          <a:lstStyle/>
          <a:p>
            <a:fld id="{86CB4B4D-7CA3-9044-876B-883B54F8677D}" type="slidenum">
              <a:rPr lang="en-GB" smtClean="0"/>
              <a:pPr/>
              <a:t>13</a:t>
            </a:fld>
            <a:endParaRPr lang="en-GB" dirty="0"/>
          </a:p>
        </p:txBody>
      </p:sp>
      <p:pic>
        <p:nvPicPr>
          <p:cNvPr id="2052" name="Picture 4" descr="A student and a supervisor building the a cone shaped cardboard object.">
            <a:extLst>
              <a:ext uri="{FF2B5EF4-FFF2-40B4-BE49-F238E27FC236}">
                <a16:creationId xmlns:a16="http://schemas.microsoft.com/office/drawing/2014/main" id="{0FC6BEF4-0C60-93AA-6ED6-9834DE5ABF5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20584" y="8097611"/>
            <a:ext cx="7446597" cy="49624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top-down view of students' hands putting together cables and other components.">
            <a:extLst>
              <a:ext uri="{FF2B5EF4-FFF2-40B4-BE49-F238E27FC236}">
                <a16:creationId xmlns:a16="http://schemas.microsoft.com/office/drawing/2014/main" id="{7E692C4A-5C0B-F5BF-6C2A-4809A89FA8F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73348" y="3682313"/>
            <a:ext cx="6327764" cy="42168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3113D3B-0C73-3CD3-2C1E-224A2CB11222}"/>
              </a:ext>
            </a:extLst>
          </p:cNvPr>
          <p:cNvSpPr txBox="1"/>
          <p:nvPr/>
        </p:nvSpPr>
        <p:spPr>
          <a:xfrm>
            <a:off x="526822" y="2160437"/>
            <a:ext cx="13221476" cy="1323439"/>
          </a:xfrm>
          <a:prstGeom prst="rect">
            <a:avLst/>
          </a:prstGeom>
          <a:noFill/>
        </p:spPr>
        <p:txBody>
          <a:bodyPr wrap="square">
            <a:spAutoFit/>
          </a:bodyPr>
          <a:lstStyle/>
          <a:p>
            <a:r>
              <a:rPr lang="en-GB" sz="4000" dirty="0">
                <a:solidFill>
                  <a:schemeClr val="accent2"/>
                </a:solidFill>
              </a:rPr>
              <a:t>Students in Görlitz 🇩🇪 built tabletop radio telescopes with DZA and observed the Milky Way.</a:t>
            </a:r>
            <a:endParaRPr lang="en-US" sz="4000" dirty="0">
              <a:solidFill>
                <a:schemeClr val="accent2"/>
              </a:solidFill>
            </a:endParaRPr>
          </a:p>
        </p:txBody>
      </p:sp>
      <p:pic>
        <p:nvPicPr>
          <p:cNvPr id="4" name="Picture 3" descr="A group of people looking at a computer&#10;&#10;AI-generated content may be incorrect.">
            <a:extLst>
              <a:ext uri="{FF2B5EF4-FFF2-40B4-BE49-F238E27FC236}">
                <a16:creationId xmlns:a16="http://schemas.microsoft.com/office/drawing/2014/main" id="{1A399783-F159-AE5E-4781-157B24DD20FC}"/>
              </a:ext>
            </a:extLst>
          </p:cNvPr>
          <p:cNvPicPr>
            <a:picLocks noChangeAspect="1"/>
          </p:cNvPicPr>
          <p:nvPr/>
        </p:nvPicPr>
        <p:blipFill>
          <a:blip r:embed="rId4"/>
          <a:stretch>
            <a:fillRect/>
          </a:stretch>
        </p:blipFill>
        <p:spPr>
          <a:xfrm>
            <a:off x="15532172" y="101600"/>
            <a:ext cx="8851828" cy="4589457"/>
          </a:xfrm>
          <a:prstGeom prst="rect">
            <a:avLst/>
          </a:prstGeom>
        </p:spPr>
      </p:pic>
      <p:pic>
        <p:nvPicPr>
          <p:cNvPr id="6" name="Picture 5" descr="A child looking at a piece of paper&#10;&#10;AI-generated content may be incorrect.">
            <a:extLst>
              <a:ext uri="{FF2B5EF4-FFF2-40B4-BE49-F238E27FC236}">
                <a16:creationId xmlns:a16="http://schemas.microsoft.com/office/drawing/2014/main" id="{89CE963E-EDE2-52E1-529A-4E3114EF5ECA}"/>
              </a:ext>
            </a:extLst>
          </p:cNvPr>
          <p:cNvPicPr>
            <a:picLocks noChangeAspect="1"/>
          </p:cNvPicPr>
          <p:nvPr/>
        </p:nvPicPr>
        <p:blipFill>
          <a:blip r:embed="rId5"/>
          <a:stretch>
            <a:fillRect/>
          </a:stretch>
        </p:blipFill>
        <p:spPr>
          <a:xfrm>
            <a:off x="448324" y="3885002"/>
            <a:ext cx="6327764" cy="8588764"/>
          </a:xfrm>
          <a:prstGeom prst="rect">
            <a:avLst/>
          </a:prstGeom>
        </p:spPr>
      </p:pic>
      <p:pic>
        <p:nvPicPr>
          <p:cNvPr id="12" name="Picture 11" descr="A person pointing at a computer&#10;&#10;AI-generated content may be incorrect.">
            <a:extLst>
              <a:ext uri="{FF2B5EF4-FFF2-40B4-BE49-F238E27FC236}">
                <a16:creationId xmlns:a16="http://schemas.microsoft.com/office/drawing/2014/main" id="{5AA513A8-CD13-AFBE-658F-5C5BE188E968}"/>
              </a:ext>
            </a:extLst>
          </p:cNvPr>
          <p:cNvPicPr>
            <a:picLocks noChangeAspect="1"/>
          </p:cNvPicPr>
          <p:nvPr/>
        </p:nvPicPr>
        <p:blipFill>
          <a:blip r:embed="rId6"/>
          <a:stretch>
            <a:fillRect/>
          </a:stretch>
        </p:blipFill>
        <p:spPr>
          <a:xfrm>
            <a:off x="15563460" y="4846347"/>
            <a:ext cx="8820540" cy="8222537"/>
          </a:xfrm>
          <a:prstGeom prst="rect">
            <a:avLst/>
          </a:prstGeom>
        </p:spPr>
      </p:pic>
    </p:spTree>
    <p:extLst>
      <p:ext uri="{BB962C8B-B14F-4D97-AF65-F5344CB8AC3E}">
        <p14:creationId xmlns:p14="http://schemas.microsoft.com/office/powerpoint/2010/main" val="371934952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4B3BFF-C45F-9035-AA02-86746283CF0D}"/>
              </a:ext>
            </a:extLst>
          </p:cNvPr>
          <p:cNvSpPr>
            <a:spLocks noGrp="1"/>
          </p:cNvSpPr>
          <p:nvPr>
            <p:ph type="title"/>
          </p:nvPr>
        </p:nvSpPr>
        <p:spPr>
          <a:xfrm>
            <a:off x="202163" y="1"/>
            <a:ext cx="24169396" cy="1156996"/>
          </a:xfrm>
        </p:spPr>
        <p:txBody>
          <a:bodyPr/>
          <a:lstStyle/>
          <a:p>
            <a:r>
              <a:rPr lang="en-GB" sz="5800" dirty="0"/>
              <a:t>SKAO TTRT Outreach Highlights at IAU GA in Cape Town</a:t>
            </a:r>
            <a:endParaRPr lang="en-US" sz="5800" dirty="0"/>
          </a:p>
        </p:txBody>
      </p:sp>
      <p:sp>
        <p:nvSpPr>
          <p:cNvPr id="8" name="Slide Number Placeholder 7">
            <a:extLst>
              <a:ext uri="{FF2B5EF4-FFF2-40B4-BE49-F238E27FC236}">
                <a16:creationId xmlns:a16="http://schemas.microsoft.com/office/drawing/2014/main" id="{23C1BCDD-53DC-D12A-B204-C639D5600C8F}"/>
              </a:ext>
            </a:extLst>
          </p:cNvPr>
          <p:cNvSpPr>
            <a:spLocks noGrp="1"/>
          </p:cNvSpPr>
          <p:nvPr>
            <p:ph type="sldNum" sz="quarter" idx="28"/>
          </p:nvPr>
        </p:nvSpPr>
        <p:spPr/>
        <p:txBody>
          <a:bodyPr/>
          <a:lstStyle/>
          <a:p>
            <a:fld id="{86CB4B4D-7CA3-9044-876B-883B54F8677D}" type="slidenum">
              <a:rPr lang="en-GB" smtClean="0"/>
              <a:pPr/>
              <a:t>14</a:t>
            </a:fld>
            <a:endParaRPr lang="en-GB" dirty="0"/>
          </a:p>
        </p:txBody>
      </p:sp>
      <p:sp>
        <p:nvSpPr>
          <p:cNvPr id="11" name="Text Placeholder 1">
            <a:extLst>
              <a:ext uri="{FF2B5EF4-FFF2-40B4-BE49-F238E27FC236}">
                <a16:creationId xmlns:a16="http://schemas.microsoft.com/office/drawing/2014/main" id="{C8A542C0-94D4-6CC2-EBBE-BE0DEF662F29}"/>
              </a:ext>
            </a:extLst>
          </p:cNvPr>
          <p:cNvSpPr>
            <a:spLocks noGrp="1"/>
          </p:cNvSpPr>
          <p:nvPr>
            <p:ph type="body" sz="half" idx="1"/>
          </p:nvPr>
        </p:nvSpPr>
        <p:spPr>
          <a:xfrm>
            <a:off x="0" y="731938"/>
            <a:ext cx="10727744" cy="7851421"/>
          </a:xfrm>
        </p:spPr>
        <p:txBody>
          <a:bodyPr/>
          <a:lstStyle/>
          <a:p>
            <a:r>
              <a:rPr lang="en-GB" sz="4000" dirty="0"/>
              <a:t>SKAO’s TTRT captivated audiences at the </a:t>
            </a:r>
            <a:r>
              <a:rPr lang="en-GB" sz="4000" dirty="0">
                <a:latin typeface="Verdana" panose="020B0604030504040204" pitchFamily="34" charset="0"/>
                <a:ea typeface="Verdana" panose="020B0604030504040204" pitchFamily="34" charset="0"/>
                <a:cs typeface="Verdana" panose="020B0604030504040204" pitchFamily="34" charset="0"/>
              </a:rPr>
              <a:t>International Astronomical Union </a:t>
            </a:r>
            <a:r>
              <a:rPr lang="en-GB" sz="4000" dirty="0"/>
              <a:t>General Assembly </a:t>
            </a:r>
            <a:r>
              <a:rPr lang="en-GB" sz="4000" dirty="0">
                <a:latin typeface="Verdana" panose="020B0604030504040204" pitchFamily="34" charset="0"/>
                <a:ea typeface="Verdana" panose="020B0604030504040204" pitchFamily="34" charset="0"/>
                <a:cs typeface="Verdana" panose="020B0604030504040204" pitchFamily="34" charset="0"/>
              </a:rPr>
              <a:t>(</a:t>
            </a:r>
            <a:r>
              <a:rPr lang="en-GB" sz="4000" dirty="0"/>
              <a:t>IAU GA) with hands-on demos and educational sessions. </a:t>
            </a:r>
          </a:p>
          <a:p>
            <a:r>
              <a:rPr lang="en-GB" sz="4000" dirty="0"/>
              <a:t>The outreach extended to three Cape Town universities, Stellenbosch, and University of Western Cape.</a:t>
            </a:r>
          </a:p>
          <a:p>
            <a:r>
              <a:rPr lang="en-GB" sz="4000" dirty="0"/>
              <a:t>A further session was staged for younger children at the Cape Town Science Centre.</a:t>
            </a:r>
            <a:endParaRPr lang="en-US" sz="4000" dirty="0"/>
          </a:p>
        </p:txBody>
      </p:sp>
      <p:pic>
        <p:nvPicPr>
          <p:cNvPr id="12" name="Picture 2">
            <a:extLst>
              <a:ext uri="{FF2B5EF4-FFF2-40B4-BE49-F238E27FC236}">
                <a16:creationId xmlns:a16="http://schemas.microsoft.com/office/drawing/2014/main" id="{2AB61240-1DA2-835A-85C9-EE6631BE79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40184" y="6858000"/>
            <a:ext cx="13631376" cy="61820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935D661-8BC9-D977-43AC-51B3637C11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3805" y="9185828"/>
            <a:ext cx="5008199" cy="3403137"/>
          </a:xfrm>
          <a:prstGeom prst="rect">
            <a:avLst/>
          </a:prstGeom>
        </p:spPr>
      </p:pic>
      <p:pic>
        <p:nvPicPr>
          <p:cNvPr id="16" name="Picture 15">
            <a:extLst>
              <a:ext uri="{FF2B5EF4-FFF2-40B4-BE49-F238E27FC236}">
                <a16:creationId xmlns:a16="http://schemas.microsoft.com/office/drawing/2014/main" id="{60630B48-1A8F-0896-DE96-23F4CAFE34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6544" y="8734747"/>
            <a:ext cx="4229100" cy="4305300"/>
          </a:xfrm>
          <a:prstGeom prst="rect">
            <a:avLst/>
          </a:prstGeom>
        </p:spPr>
      </p:pic>
      <p:pic>
        <p:nvPicPr>
          <p:cNvPr id="4" name="Picture 3" descr="A group of people standing around each other&#10;&#10;AI-generated content may be incorrect.">
            <a:extLst>
              <a:ext uri="{FF2B5EF4-FFF2-40B4-BE49-F238E27FC236}">
                <a16:creationId xmlns:a16="http://schemas.microsoft.com/office/drawing/2014/main" id="{80FAAC9B-9983-A7C9-F010-C401988339A2}"/>
              </a:ext>
            </a:extLst>
          </p:cNvPr>
          <p:cNvPicPr>
            <a:picLocks noChangeAspect="1"/>
          </p:cNvPicPr>
          <p:nvPr/>
        </p:nvPicPr>
        <p:blipFill>
          <a:blip r:embed="rId5"/>
          <a:stretch>
            <a:fillRect/>
          </a:stretch>
        </p:blipFill>
        <p:spPr>
          <a:xfrm>
            <a:off x="10727744" y="1156997"/>
            <a:ext cx="13656256" cy="5387330"/>
          </a:xfrm>
          <a:prstGeom prst="rect">
            <a:avLst/>
          </a:prstGeom>
        </p:spPr>
      </p:pic>
    </p:spTree>
    <p:extLst>
      <p:ext uri="{BB962C8B-B14F-4D97-AF65-F5344CB8AC3E}">
        <p14:creationId xmlns:p14="http://schemas.microsoft.com/office/powerpoint/2010/main" val="25165170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3FEBC-E763-9D45-58A8-06393B6F7E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57BCDE-7343-AC8C-2B73-9286789F8484}"/>
              </a:ext>
            </a:extLst>
          </p:cNvPr>
          <p:cNvSpPr>
            <a:spLocks noGrp="1"/>
          </p:cNvSpPr>
          <p:nvPr>
            <p:ph type="title"/>
          </p:nvPr>
        </p:nvSpPr>
        <p:spPr>
          <a:xfrm>
            <a:off x="2660868" y="5218557"/>
            <a:ext cx="20010407" cy="2861754"/>
          </a:xfrm>
        </p:spPr>
        <p:txBody>
          <a:bodyPr/>
          <a:lstStyle/>
          <a:p>
            <a:r>
              <a:rPr lang="en-US" sz="8800" dirty="0"/>
              <a:t>A totally nutty radio telescope—because why not?</a:t>
            </a:r>
          </a:p>
        </p:txBody>
      </p:sp>
      <p:sp>
        <p:nvSpPr>
          <p:cNvPr id="8" name="Slide Number Placeholder 7">
            <a:extLst>
              <a:ext uri="{FF2B5EF4-FFF2-40B4-BE49-F238E27FC236}">
                <a16:creationId xmlns:a16="http://schemas.microsoft.com/office/drawing/2014/main" id="{DCA3B4AE-CD5E-4F8F-A7AF-A08002E77B80}"/>
              </a:ext>
            </a:extLst>
          </p:cNvPr>
          <p:cNvSpPr>
            <a:spLocks noGrp="1"/>
          </p:cNvSpPr>
          <p:nvPr>
            <p:ph type="sldNum" sz="quarter" idx="28"/>
          </p:nvPr>
        </p:nvSpPr>
        <p:spPr/>
        <p:txBody>
          <a:bodyPr/>
          <a:lstStyle/>
          <a:p>
            <a:fld id="{86CB4B4D-7CA3-9044-876B-883B54F8677D}" type="slidenum">
              <a:rPr lang="en-GB" smtClean="0"/>
              <a:pPr/>
              <a:t>15</a:t>
            </a:fld>
            <a:endParaRPr lang="en-GB" dirty="0"/>
          </a:p>
        </p:txBody>
      </p:sp>
    </p:spTree>
    <p:extLst>
      <p:ext uri="{BB962C8B-B14F-4D97-AF65-F5344CB8AC3E}">
        <p14:creationId xmlns:p14="http://schemas.microsoft.com/office/powerpoint/2010/main" val="238855042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3DD5D-A61A-ADAA-296C-C43A6D834FC0}"/>
              </a:ext>
            </a:extLst>
          </p:cNvPr>
          <p:cNvSpPr>
            <a:spLocks noGrp="1"/>
          </p:cNvSpPr>
          <p:nvPr>
            <p:ph type="title"/>
          </p:nvPr>
        </p:nvSpPr>
        <p:spPr>
          <a:xfrm>
            <a:off x="0" y="0"/>
            <a:ext cx="20047788" cy="1817002"/>
          </a:xfrm>
        </p:spPr>
        <p:txBody>
          <a:bodyPr>
            <a:noAutofit/>
          </a:bodyPr>
          <a:lstStyle/>
          <a:p>
            <a:r>
              <a:rPr lang="en-US" sz="7200" b="1" dirty="0">
                <a:latin typeface="Calibri" panose="020F0502020204030204" pitchFamily="34" charset="0"/>
                <a:cs typeface="Calibri" panose="020F0502020204030204" pitchFamily="34" charset="0"/>
              </a:rPr>
              <a:t>Science influencer </a:t>
            </a:r>
            <a:br>
              <a:rPr lang="en-US" sz="7200" b="1" dirty="0">
                <a:latin typeface="Calibri" panose="020F0502020204030204" pitchFamily="34" charset="0"/>
                <a:cs typeface="Calibri" panose="020F0502020204030204" pitchFamily="34" charset="0"/>
              </a:rPr>
            </a:br>
            <a:r>
              <a:rPr lang="en-US" sz="7200" b="1" dirty="0">
                <a:latin typeface="Calibri" panose="020F0502020204030204" pitchFamily="34" charset="0"/>
                <a:cs typeface="Calibri" panose="020F0502020204030204" pitchFamily="34" charset="0"/>
              </a:rPr>
              <a:t>Big Manny’s Balloon Horn Antenna</a:t>
            </a:r>
          </a:p>
        </p:txBody>
      </p:sp>
      <p:pic>
        <p:nvPicPr>
          <p:cNvPr id="1026" name="Picture 2">
            <a:extLst>
              <a:ext uri="{FF2B5EF4-FFF2-40B4-BE49-F238E27FC236}">
                <a16:creationId xmlns:a16="http://schemas.microsoft.com/office/drawing/2014/main" id="{3EADEDE4-B01D-DDC4-BF45-59129232681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05201" y="2126652"/>
            <a:ext cx="11867071" cy="10878148"/>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3">
            <a:extLst>
              <a:ext uri="{FF2B5EF4-FFF2-40B4-BE49-F238E27FC236}">
                <a16:creationId xmlns:a16="http://schemas.microsoft.com/office/drawing/2014/main" id="{D44FEFCE-DFFB-6BC2-2E16-8A5C161D7A7E}"/>
              </a:ext>
            </a:extLst>
          </p:cNvPr>
          <p:cNvSpPr txBox="1">
            <a:spLocks/>
          </p:cNvSpPr>
          <p:nvPr/>
        </p:nvSpPr>
        <p:spPr>
          <a:xfrm>
            <a:off x="23241000" y="13207999"/>
            <a:ext cx="889000" cy="4064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6CB4B4D-7CA3-9044-876B-883B54F8677D}" type="slidenum">
              <a:rPr lang="en-GB" sz="2000" smtClean="0">
                <a:solidFill>
                  <a:schemeClr val="tx1"/>
                </a:solidFill>
                <a:latin typeface="Verdana" panose="020B0604030504040204" pitchFamily="34" charset="0"/>
                <a:ea typeface="Verdana" panose="020B0604030504040204" pitchFamily="34" charset="0"/>
                <a:cs typeface="Verdana" panose="020B0604030504040204" pitchFamily="34" charset="0"/>
              </a:rPr>
              <a:pPr/>
              <a:t>16</a:t>
            </a:fld>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Download(1).mp4">
            <a:hlinkClick r:id="" action="ppaction://media"/>
            <a:extLst>
              <a:ext uri="{FF2B5EF4-FFF2-40B4-BE49-F238E27FC236}">
                <a16:creationId xmlns:a16="http://schemas.microsoft.com/office/drawing/2014/main" id="{C6139263-9EB8-B282-5ABA-989D0F20CB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45796" y="-1"/>
            <a:ext cx="7338204" cy="13052505"/>
          </a:xfrm>
          <a:prstGeom prst="rect">
            <a:avLst/>
          </a:prstGeom>
        </p:spPr>
      </p:pic>
    </p:spTree>
    <p:extLst>
      <p:ext uri="{BB962C8B-B14F-4D97-AF65-F5344CB8AC3E}">
        <p14:creationId xmlns:p14="http://schemas.microsoft.com/office/powerpoint/2010/main" val="383661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t sitting in front of a computer&#10;&#10;AI-generated content may be incorrect.">
            <a:extLst>
              <a:ext uri="{FF2B5EF4-FFF2-40B4-BE49-F238E27FC236}">
                <a16:creationId xmlns:a16="http://schemas.microsoft.com/office/drawing/2014/main" id="{AAC871CE-240F-8F1B-094B-F57DF7A34850}"/>
              </a:ext>
            </a:extLst>
          </p:cNvPr>
          <p:cNvPicPr>
            <a:picLocks noChangeAspect="1"/>
          </p:cNvPicPr>
          <p:nvPr/>
        </p:nvPicPr>
        <p:blipFill>
          <a:blip r:embed="rId2"/>
          <a:stretch>
            <a:fillRect/>
          </a:stretch>
        </p:blipFill>
        <p:spPr>
          <a:xfrm>
            <a:off x="8591909" y="1776112"/>
            <a:ext cx="15194388" cy="11281935"/>
          </a:xfrm>
          <a:prstGeom prst="rect">
            <a:avLst/>
          </a:prstGeom>
        </p:spPr>
      </p:pic>
      <p:sp>
        <p:nvSpPr>
          <p:cNvPr id="2" name="Title 1">
            <a:extLst>
              <a:ext uri="{FF2B5EF4-FFF2-40B4-BE49-F238E27FC236}">
                <a16:creationId xmlns:a16="http://schemas.microsoft.com/office/drawing/2014/main" id="{495DA06E-4DB6-DAB9-1566-B7C4BFB51BDD}"/>
              </a:ext>
            </a:extLst>
          </p:cNvPr>
          <p:cNvSpPr>
            <a:spLocks noGrp="1"/>
          </p:cNvSpPr>
          <p:nvPr>
            <p:ph type="title"/>
          </p:nvPr>
        </p:nvSpPr>
        <p:spPr>
          <a:xfrm>
            <a:off x="3945361" y="0"/>
            <a:ext cx="20091050" cy="1531088"/>
          </a:xfrm>
        </p:spPr>
        <p:txBody>
          <a:bodyPr>
            <a:noAutofit/>
          </a:bodyPr>
          <a:lstStyle/>
          <a:p>
            <a:r>
              <a:rPr lang="en-GB" sz="10200" i="1" dirty="0">
                <a:latin typeface="Cavolini" panose="03000502040302020204" pitchFamily="66" charset="0"/>
                <a:cs typeface="Cavolini" panose="03000502040302020204" pitchFamily="66" charset="0"/>
              </a:rPr>
              <a:t>Cat Tunnel Radio Telescope </a:t>
            </a:r>
            <a:endParaRPr lang="en-US" sz="10200" i="1" dirty="0">
              <a:latin typeface="Cavolini" panose="03000502040302020204" pitchFamily="66" charset="0"/>
              <a:cs typeface="Cavolini" panose="03000502040302020204" pitchFamily="66" charset="0"/>
            </a:endParaRPr>
          </a:p>
        </p:txBody>
      </p:sp>
      <p:pic>
        <p:nvPicPr>
          <p:cNvPr id="4" name="Picture 3">
            <a:extLst>
              <a:ext uri="{FF2B5EF4-FFF2-40B4-BE49-F238E27FC236}">
                <a16:creationId xmlns:a16="http://schemas.microsoft.com/office/drawing/2014/main" id="{FC78D570-E055-B216-2422-8C413672A8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25" y="2357503"/>
            <a:ext cx="7958221" cy="5968665"/>
          </a:xfrm>
          <a:prstGeom prst="rect">
            <a:avLst/>
          </a:prstGeom>
        </p:spPr>
      </p:pic>
      <p:sp>
        <p:nvSpPr>
          <p:cNvPr id="5" name="TextBox 4">
            <a:extLst>
              <a:ext uri="{FF2B5EF4-FFF2-40B4-BE49-F238E27FC236}">
                <a16:creationId xmlns:a16="http://schemas.microsoft.com/office/drawing/2014/main" id="{3C5CEAC8-11AE-AA65-A95A-EA889C0A55E3}"/>
              </a:ext>
            </a:extLst>
          </p:cNvPr>
          <p:cNvSpPr txBox="1"/>
          <p:nvPr/>
        </p:nvSpPr>
        <p:spPr>
          <a:xfrm>
            <a:off x="4234113" y="6897563"/>
            <a:ext cx="2465740" cy="954107"/>
          </a:xfrm>
          <a:prstGeom prst="rect">
            <a:avLst/>
          </a:prstGeom>
          <a:noFill/>
        </p:spPr>
        <p:txBody>
          <a:bodyPr wrap="none" rtlCol="0">
            <a:spAutoFit/>
          </a:bodyPr>
          <a:lstStyle/>
          <a:p>
            <a:r>
              <a:rPr lang="en-US" sz="2800" dirty="0">
                <a:solidFill>
                  <a:schemeClr val="tx1"/>
                </a:solidFill>
              </a:rPr>
              <a:t>Horn antenna </a:t>
            </a:r>
          </a:p>
          <a:p>
            <a:r>
              <a:rPr lang="en-US" sz="2800" dirty="0">
                <a:solidFill>
                  <a:schemeClr val="tx1"/>
                </a:solidFill>
              </a:rPr>
              <a:t>(Template)</a:t>
            </a:r>
          </a:p>
        </p:txBody>
      </p:sp>
      <p:sp>
        <p:nvSpPr>
          <p:cNvPr id="6" name="TextBox 5">
            <a:extLst>
              <a:ext uri="{FF2B5EF4-FFF2-40B4-BE49-F238E27FC236}">
                <a16:creationId xmlns:a16="http://schemas.microsoft.com/office/drawing/2014/main" id="{AEFD5DA3-1B47-B0EE-4BB8-5A8AB4CB523E}"/>
              </a:ext>
            </a:extLst>
          </p:cNvPr>
          <p:cNvSpPr txBox="1"/>
          <p:nvPr/>
        </p:nvSpPr>
        <p:spPr>
          <a:xfrm>
            <a:off x="1182439" y="3114521"/>
            <a:ext cx="1824538" cy="523220"/>
          </a:xfrm>
          <a:prstGeom prst="rect">
            <a:avLst/>
          </a:prstGeom>
          <a:noFill/>
        </p:spPr>
        <p:txBody>
          <a:bodyPr wrap="none" rtlCol="0">
            <a:spAutoFit/>
          </a:bodyPr>
          <a:lstStyle/>
          <a:p>
            <a:r>
              <a:rPr lang="en-US" sz="2800" dirty="0">
                <a:solidFill>
                  <a:schemeClr val="tx1"/>
                </a:solidFill>
              </a:rPr>
              <a:t>Cat tunnel</a:t>
            </a:r>
          </a:p>
        </p:txBody>
      </p:sp>
      <p:pic>
        <p:nvPicPr>
          <p:cNvPr id="7" name="Picture 6">
            <a:extLst>
              <a:ext uri="{FF2B5EF4-FFF2-40B4-BE49-F238E27FC236}">
                <a16:creationId xmlns:a16="http://schemas.microsoft.com/office/drawing/2014/main" id="{05978EDA-8E8B-419B-1C95-2A5BBF082B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7722" y="8619626"/>
            <a:ext cx="2855277" cy="3807035"/>
          </a:xfrm>
          <a:prstGeom prst="rect">
            <a:avLst/>
          </a:prstGeom>
        </p:spPr>
      </p:pic>
      <p:pic>
        <p:nvPicPr>
          <p:cNvPr id="8" name="Picture 7">
            <a:extLst>
              <a:ext uri="{FF2B5EF4-FFF2-40B4-BE49-F238E27FC236}">
                <a16:creationId xmlns:a16="http://schemas.microsoft.com/office/drawing/2014/main" id="{CF56A3FE-48EF-68C7-65E9-F6A37A533E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72215" y="8614516"/>
            <a:ext cx="2855277" cy="3807035"/>
          </a:xfrm>
          <a:prstGeom prst="rect">
            <a:avLst/>
          </a:prstGeom>
        </p:spPr>
      </p:pic>
      <p:sp>
        <p:nvSpPr>
          <p:cNvPr id="12" name="TextBox 11">
            <a:extLst>
              <a:ext uri="{FF2B5EF4-FFF2-40B4-BE49-F238E27FC236}">
                <a16:creationId xmlns:a16="http://schemas.microsoft.com/office/drawing/2014/main" id="{957471EE-E4DA-8597-8BBB-B67A8A0F1CA4}"/>
              </a:ext>
            </a:extLst>
          </p:cNvPr>
          <p:cNvSpPr txBox="1"/>
          <p:nvPr/>
        </p:nvSpPr>
        <p:spPr>
          <a:xfrm>
            <a:off x="0" y="8745958"/>
            <a:ext cx="2637385" cy="3416320"/>
          </a:xfrm>
          <a:prstGeom prst="rect">
            <a:avLst/>
          </a:prstGeom>
          <a:noFill/>
        </p:spPr>
        <p:txBody>
          <a:bodyPr wrap="square">
            <a:spAutoFit/>
          </a:bodyPr>
          <a:lstStyle/>
          <a:p>
            <a:r>
              <a:rPr lang="en-US" sz="2400" i="1" dirty="0">
                <a:latin typeface="Cavolini" panose="03000502040302020204" pitchFamily="66" charset="0"/>
                <a:cs typeface="Cavolini" panose="03000502040302020204" pitchFamily="66" charset="0"/>
              </a:rPr>
              <a:t>Pop the cat tunnel over the horn, </a:t>
            </a:r>
          </a:p>
          <a:p>
            <a:r>
              <a:rPr lang="en-US" sz="2400" i="1" dirty="0">
                <a:latin typeface="Cavolini" panose="03000502040302020204" pitchFamily="66" charset="0"/>
                <a:cs typeface="Cavolini" panose="03000502040302020204" pitchFamily="66" charset="0"/>
              </a:rPr>
              <a:t>bend the wire to shape it, </a:t>
            </a:r>
          </a:p>
          <a:p>
            <a:r>
              <a:rPr lang="en-US" sz="2400" i="1" dirty="0">
                <a:latin typeface="Cavolini" panose="03000502040302020204" pitchFamily="66" charset="0"/>
                <a:cs typeface="Cavolini" panose="03000502040302020204" pitchFamily="66" charset="0"/>
              </a:rPr>
              <a:t>and snip off any extra fabric to make it fit!</a:t>
            </a:r>
          </a:p>
        </p:txBody>
      </p:sp>
      <p:pic>
        <p:nvPicPr>
          <p:cNvPr id="16" name="Picture 15">
            <a:extLst>
              <a:ext uri="{FF2B5EF4-FFF2-40B4-BE49-F238E27FC236}">
                <a16:creationId xmlns:a16="http://schemas.microsoft.com/office/drawing/2014/main" id="{6F9444FF-EC1F-91A3-308D-78192F9218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440957" y="6590526"/>
            <a:ext cx="4850642" cy="6467522"/>
          </a:xfrm>
          <a:prstGeom prst="rect">
            <a:avLst/>
          </a:prstGeom>
        </p:spPr>
      </p:pic>
      <p:cxnSp>
        <p:nvCxnSpPr>
          <p:cNvPr id="18" name="Straight Connector 17">
            <a:extLst>
              <a:ext uri="{FF2B5EF4-FFF2-40B4-BE49-F238E27FC236}">
                <a16:creationId xmlns:a16="http://schemas.microsoft.com/office/drawing/2014/main" id="{28F8CB05-490E-9A3D-F294-F9791FCC3282}"/>
              </a:ext>
            </a:extLst>
          </p:cNvPr>
          <p:cNvCxnSpPr>
            <a:cxnSpLocks/>
          </p:cNvCxnSpPr>
          <p:nvPr/>
        </p:nvCxnSpPr>
        <p:spPr>
          <a:xfrm flipH="1" flipV="1">
            <a:off x="13758531" y="1776113"/>
            <a:ext cx="1616150" cy="1519982"/>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2E6FA38-8C4E-6DEC-A29B-6BDEB36DB788}"/>
              </a:ext>
            </a:extLst>
          </p:cNvPr>
          <p:cNvCxnSpPr>
            <a:cxnSpLocks/>
          </p:cNvCxnSpPr>
          <p:nvPr/>
        </p:nvCxnSpPr>
        <p:spPr>
          <a:xfrm flipH="1">
            <a:off x="13956689" y="4954772"/>
            <a:ext cx="1616150" cy="895052"/>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0694560-3497-ECB8-C469-E0F7840DF2E4}"/>
              </a:ext>
            </a:extLst>
          </p:cNvPr>
          <p:cNvCxnSpPr>
            <a:cxnSpLocks/>
          </p:cNvCxnSpPr>
          <p:nvPr/>
        </p:nvCxnSpPr>
        <p:spPr>
          <a:xfrm flipH="1">
            <a:off x="19465302" y="2135370"/>
            <a:ext cx="1083888" cy="4505971"/>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5BADCC1-B909-5FB7-37FE-BDB81619F700}"/>
              </a:ext>
            </a:extLst>
          </p:cNvPr>
          <p:cNvCxnSpPr>
            <a:cxnSpLocks/>
          </p:cNvCxnSpPr>
          <p:nvPr/>
        </p:nvCxnSpPr>
        <p:spPr>
          <a:xfrm>
            <a:off x="22321791" y="2200597"/>
            <a:ext cx="1946122" cy="4389929"/>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a16="http://schemas.microsoft.com/office/drawing/2014/main" id="{90C703DC-3976-7F9F-B191-9017E2683C7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590" y="25159"/>
            <a:ext cx="3609524" cy="2175438"/>
          </a:xfrm>
          <a:prstGeom prst="rect">
            <a:avLst/>
          </a:prstGeom>
        </p:spPr>
      </p:pic>
      <p:sp>
        <p:nvSpPr>
          <p:cNvPr id="11" name="Slide Number Placeholder 3">
            <a:extLst>
              <a:ext uri="{FF2B5EF4-FFF2-40B4-BE49-F238E27FC236}">
                <a16:creationId xmlns:a16="http://schemas.microsoft.com/office/drawing/2014/main" id="{F7755F10-0AA7-26A8-B39A-A1843BD16155}"/>
              </a:ext>
            </a:extLst>
          </p:cNvPr>
          <p:cNvSpPr txBox="1">
            <a:spLocks/>
          </p:cNvSpPr>
          <p:nvPr/>
        </p:nvSpPr>
        <p:spPr>
          <a:xfrm>
            <a:off x="23241000" y="13207999"/>
            <a:ext cx="889000" cy="4064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6CB4B4D-7CA3-9044-876B-883B54F8677D}" type="slidenum">
              <a:rPr lang="en-GB" sz="2000" smtClean="0">
                <a:solidFill>
                  <a:schemeClr val="tx1"/>
                </a:solidFill>
                <a:latin typeface="Verdana" panose="020B0604030504040204" pitchFamily="34" charset="0"/>
                <a:ea typeface="Verdana" panose="020B0604030504040204" pitchFamily="34" charset="0"/>
                <a:cs typeface="Verdana" panose="020B0604030504040204" pitchFamily="34" charset="0"/>
              </a:rPr>
              <a:pPr/>
              <a:t>17</a:t>
            </a:fld>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99692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C3CED7-D593-6C20-4504-DC9F690B179D}"/>
              </a:ext>
            </a:extLst>
          </p:cNvPr>
          <p:cNvSpPr txBox="1"/>
          <p:nvPr/>
        </p:nvSpPr>
        <p:spPr>
          <a:xfrm>
            <a:off x="1807780" y="26930"/>
            <a:ext cx="22564688" cy="1908215"/>
          </a:xfrm>
          <a:prstGeom prst="rect">
            <a:avLst/>
          </a:prstGeom>
          <a:noFill/>
        </p:spPr>
        <p:txBody>
          <a:bodyPr wrap="square" rtlCol="0">
            <a:spAutoFit/>
          </a:bodyPr>
          <a:lstStyle/>
          <a:p>
            <a:r>
              <a:rPr lang="en-US" sz="11800" b="1" dirty="0">
                <a:latin typeface="Cavolini" panose="03000502040302020204" pitchFamily="66" charset="0"/>
                <a:ea typeface="Verdana" panose="020B0604030504040204" pitchFamily="34" charset="0"/>
                <a:cs typeface="Cavolini" panose="03000502040302020204" pitchFamily="66" charset="0"/>
              </a:rPr>
              <a:t>Bird Feeder Radio Telescope </a:t>
            </a:r>
          </a:p>
        </p:txBody>
      </p:sp>
      <p:pic>
        <p:nvPicPr>
          <p:cNvPr id="1026" name="Picture 2">
            <a:extLst>
              <a:ext uri="{FF2B5EF4-FFF2-40B4-BE49-F238E27FC236}">
                <a16:creationId xmlns:a16="http://schemas.microsoft.com/office/drawing/2014/main" id="{62FDC100-B47F-6D69-7D1D-21ED5A455D5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6160"/>
            <a:ext cx="2027476" cy="20274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FA5EA5D-3944-49B5-6440-9C0EB566C3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1710" y="8242437"/>
            <a:ext cx="6632854" cy="4248612"/>
          </a:xfrm>
          <a:prstGeom prst="rect">
            <a:avLst/>
          </a:prstGeom>
        </p:spPr>
      </p:pic>
      <p:pic>
        <p:nvPicPr>
          <p:cNvPr id="8" name="Picture 7" descr="A wire mesh covered table with objects inside&#10;&#10;AI-generated content may be incorrect.">
            <a:extLst>
              <a:ext uri="{FF2B5EF4-FFF2-40B4-BE49-F238E27FC236}">
                <a16:creationId xmlns:a16="http://schemas.microsoft.com/office/drawing/2014/main" id="{CBBAD8EC-959E-D041-DCC0-D21D1073D9C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35942" y="2198297"/>
            <a:ext cx="7982983" cy="10656530"/>
          </a:xfrm>
          <a:prstGeom prst="rect">
            <a:avLst/>
          </a:prstGeom>
        </p:spPr>
      </p:pic>
      <p:pic>
        <p:nvPicPr>
          <p:cNvPr id="10" name="Untitled 2.mov">
            <a:hlinkClick r:id="" action="ppaction://media"/>
            <a:extLst>
              <a:ext uri="{FF2B5EF4-FFF2-40B4-BE49-F238E27FC236}">
                <a16:creationId xmlns:a16="http://schemas.microsoft.com/office/drawing/2014/main" id="{1EEABD3A-EF01-B085-88FA-3E40B1CCE2B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770414" y="2198297"/>
            <a:ext cx="6105867" cy="10854875"/>
          </a:xfrm>
          <a:prstGeom prst="rect">
            <a:avLst/>
          </a:prstGeom>
        </p:spPr>
      </p:pic>
      <p:pic>
        <p:nvPicPr>
          <p:cNvPr id="5" name="Picture 4" descr="A cat looking at a trash can&#10;&#10;AI-generated content may be incorrect.">
            <a:extLst>
              <a:ext uri="{FF2B5EF4-FFF2-40B4-BE49-F238E27FC236}">
                <a16:creationId xmlns:a16="http://schemas.microsoft.com/office/drawing/2014/main" id="{9C0A5F09-9AB6-8601-762B-1D6E5D42969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853" y="2198297"/>
            <a:ext cx="7772400" cy="5826140"/>
          </a:xfrm>
          <a:prstGeom prst="rect">
            <a:avLst/>
          </a:prstGeom>
        </p:spPr>
      </p:pic>
    </p:spTree>
    <p:extLst>
      <p:ext uri="{BB962C8B-B14F-4D97-AF65-F5344CB8AC3E}">
        <p14:creationId xmlns:p14="http://schemas.microsoft.com/office/powerpoint/2010/main" val="205688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ABA6F5-4295-49B0-7603-893B0A11B12A}"/>
              </a:ext>
            </a:extLst>
          </p:cNvPr>
          <p:cNvSpPr>
            <a:spLocks noGrp="1"/>
          </p:cNvSpPr>
          <p:nvPr>
            <p:ph type="title"/>
          </p:nvPr>
        </p:nvSpPr>
        <p:spPr>
          <a:xfrm>
            <a:off x="0" y="11384"/>
            <a:ext cx="12192000" cy="1892972"/>
          </a:xfrm>
        </p:spPr>
        <p:txBody>
          <a:bodyPr>
            <a:noAutofit/>
          </a:bodyPr>
          <a:lstStyle/>
          <a:p>
            <a:pPr>
              <a:lnSpc>
                <a:spcPct val="100000"/>
              </a:lnSpc>
            </a:pPr>
            <a:r>
              <a:rPr lang="en-GB" sz="7200" b="1" dirty="0">
                <a:latin typeface="+mn-lt"/>
              </a:rPr>
              <a:t>Portable Mini Umbrella Hat</a:t>
            </a:r>
            <a:br>
              <a:rPr lang="en-GB" sz="7200" b="1" dirty="0">
                <a:latin typeface="+mn-lt"/>
              </a:rPr>
            </a:br>
            <a:r>
              <a:rPr lang="en-GB" sz="7200" b="1" dirty="0">
                <a:latin typeface="+mn-lt"/>
              </a:rPr>
              <a:t>Radio Telescope</a:t>
            </a:r>
            <a:endParaRPr lang="en-US" sz="7200" dirty="0">
              <a:latin typeface="+mn-lt"/>
            </a:endParaRPr>
          </a:p>
        </p:txBody>
      </p:sp>
      <p:sp>
        <p:nvSpPr>
          <p:cNvPr id="20" name="TextBox 19">
            <a:extLst>
              <a:ext uri="{FF2B5EF4-FFF2-40B4-BE49-F238E27FC236}">
                <a16:creationId xmlns:a16="http://schemas.microsoft.com/office/drawing/2014/main" id="{B88ED1C6-3B60-C7CF-AD58-2807F403FD0E}"/>
              </a:ext>
            </a:extLst>
          </p:cNvPr>
          <p:cNvSpPr txBox="1"/>
          <p:nvPr/>
        </p:nvSpPr>
        <p:spPr>
          <a:xfrm>
            <a:off x="5438380" y="2600892"/>
            <a:ext cx="7130128" cy="646331"/>
          </a:xfrm>
          <a:prstGeom prst="rect">
            <a:avLst/>
          </a:prstGeom>
          <a:noFill/>
        </p:spPr>
        <p:txBody>
          <a:bodyPr wrap="square">
            <a:spAutoFit/>
          </a:bodyPr>
          <a:lstStyle/>
          <a:p>
            <a:r>
              <a:rPr lang="en-US" sz="3600" dirty="0"/>
              <a:t>2. Make a loop feed with the</a:t>
            </a:r>
            <a:r>
              <a:rPr lang="en-GB" sz="3600" dirty="0"/>
              <a:t> tin lid</a:t>
            </a:r>
            <a:r>
              <a:rPr lang="en-US" sz="3600" dirty="0"/>
              <a:t> </a:t>
            </a:r>
          </a:p>
        </p:txBody>
      </p:sp>
      <p:sp>
        <p:nvSpPr>
          <p:cNvPr id="21" name="TextBox 20">
            <a:extLst>
              <a:ext uri="{FF2B5EF4-FFF2-40B4-BE49-F238E27FC236}">
                <a16:creationId xmlns:a16="http://schemas.microsoft.com/office/drawing/2014/main" id="{70DF4F8C-3AF5-F9B5-A875-D67AFD04FDF6}"/>
              </a:ext>
            </a:extLst>
          </p:cNvPr>
          <p:cNvSpPr txBox="1"/>
          <p:nvPr/>
        </p:nvSpPr>
        <p:spPr>
          <a:xfrm>
            <a:off x="0" y="2602021"/>
            <a:ext cx="5845204" cy="646331"/>
          </a:xfrm>
          <a:prstGeom prst="rect">
            <a:avLst/>
          </a:prstGeom>
          <a:noFill/>
        </p:spPr>
        <p:txBody>
          <a:bodyPr wrap="square">
            <a:spAutoFit/>
          </a:bodyPr>
          <a:lstStyle/>
          <a:p>
            <a:pPr marL="685800" indent="-685800">
              <a:buFont typeface="+mj-lt"/>
              <a:buAutoNum type="arabicPeriod"/>
            </a:pPr>
            <a:r>
              <a:rPr lang="en-US" sz="3600" dirty="0"/>
              <a:t>Enjoy Cookies</a:t>
            </a:r>
          </a:p>
        </p:txBody>
      </p:sp>
      <p:sp>
        <p:nvSpPr>
          <p:cNvPr id="23" name="TextBox 22">
            <a:extLst>
              <a:ext uri="{FF2B5EF4-FFF2-40B4-BE49-F238E27FC236}">
                <a16:creationId xmlns:a16="http://schemas.microsoft.com/office/drawing/2014/main" id="{B39172B9-4868-1591-9A8B-C1632A67F4C3}"/>
              </a:ext>
            </a:extLst>
          </p:cNvPr>
          <p:cNvSpPr txBox="1"/>
          <p:nvPr/>
        </p:nvSpPr>
        <p:spPr>
          <a:xfrm>
            <a:off x="32948" y="7599193"/>
            <a:ext cx="3971326" cy="1938992"/>
          </a:xfrm>
          <a:prstGeom prst="rect">
            <a:avLst/>
          </a:prstGeom>
          <a:noFill/>
        </p:spPr>
        <p:txBody>
          <a:bodyPr wrap="square">
            <a:spAutoFit/>
          </a:bodyPr>
          <a:lstStyle/>
          <a:p>
            <a:r>
              <a:rPr lang="en-US" sz="4000" dirty="0"/>
              <a:t>3. </a:t>
            </a:r>
            <a:r>
              <a:rPr lang="en-GB" sz="4000" dirty="0"/>
              <a:t>Glue tin foil over the Umbrella Hat</a:t>
            </a:r>
            <a:endParaRPr lang="en-US" sz="4000" dirty="0"/>
          </a:p>
        </p:txBody>
      </p:sp>
      <p:sp>
        <p:nvSpPr>
          <p:cNvPr id="24" name="TextBox 23">
            <a:extLst>
              <a:ext uri="{FF2B5EF4-FFF2-40B4-BE49-F238E27FC236}">
                <a16:creationId xmlns:a16="http://schemas.microsoft.com/office/drawing/2014/main" id="{448C49D9-F5CB-F643-D3E2-72F43F8AB742}"/>
              </a:ext>
            </a:extLst>
          </p:cNvPr>
          <p:cNvSpPr txBox="1"/>
          <p:nvPr/>
        </p:nvSpPr>
        <p:spPr>
          <a:xfrm>
            <a:off x="32948" y="9955181"/>
            <a:ext cx="4352662" cy="2554545"/>
          </a:xfrm>
          <a:prstGeom prst="rect">
            <a:avLst/>
          </a:prstGeom>
          <a:noFill/>
        </p:spPr>
        <p:txBody>
          <a:bodyPr wrap="square">
            <a:spAutoFit/>
          </a:bodyPr>
          <a:lstStyle/>
          <a:p>
            <a:r>
              <a:rPr lang="en-US" sz="4000" dirty="0"/>
              <a:t>4. Fix the loop feed on the umbrella hat with the headband.</a:t>
            </a:r>
          </a:p>
        </p:txBody>
      </p:sp>
      <p:pic>
        <p:nvPicPr>
          <p:cNvPr id="29" name="Picture 28">
            <a:extLst>
              <a:ext uri="{FF2B5EF4-FFF2-40B4-BE49-F238E27FC236}">
                <a16:creationId xmlns:a16="http://schemas.microsoft.com/office/drawing/2014/main" id="{074C0F52-4FC7-B6D8-DC06-7C3EDE2EE8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75162" y="2"/>
            <a:ext cx="5996496" cy="3402616"/>
          </a:xfrm>
          <a:prstGeom prst="rect">
            <a:avLst/>
          </a:prstGeom>
        </p:spPr>
      </p:pic>
      <p:pic>
        <p:nvPicPr>
          <p:cNvPr id="30" name="Picture 29">
            <a:extLst>
              <a:ext uri="{FF2B5EF4-FFF2-40B4-BE49-F238E27FC236}">
                <a16:creationId xmlns:a16="http://schemas.microsoft.com/office/drawing/2014/main" id="{15170D3B-EDE6-74AD-EBA3-F7DC5B18E8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02008" y="0"/>
            <a:ext cx="5481992" cy="3402616"/>
          </a:xfrm>
          <a:prstGeom prst="rect">
            <a:avLst/>
          </a:prstGeom>
        </p:spPr>
      </p:pic>
      <p:sp>
        <p:nvSpPr>
          <p:cNvPr id="3" name="Slide Number Placeholder 3">
            <a:extLst>
              <a:ext uri="{FF2B5EF4-FFF2-40B4-BE49-F238E27FC236}">
                <a16:creationId xmlns:a16="http://schemas.microsoft.com/office/drawing/2014/main" id="{D1100244-48EF-4657-8E90-F13BD9058D9C}"/>
              </a:ext>
            </a:extLst>
          </p:cNvPr>
          <p:cNvSpPr txBox="1">
            <a:spLocks/>
          </p:cNvSpPr>
          <p:nvPr/>
        </p:nvSpPr>
        <p:spPr>
          <a:xfrm>
            <a:off x="23241000" y="13207999"/>
            <a:ext cx="889000" cy="4064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6CB4B4D-7CA3-9044-876B-883B54F8677D}" type="slidenum">
              <a:rPr lang="en-GB" sz="2000" smtClean="0">
                <a:solidFill>
                  <a:schemeClr val="tx1"/>
                </a:solidFill>
                <a:latin typeface="Verdana" panose="020B0604030504040204" pitchFamily="34" charset="0"/>
                <a:ea typeface="Verdana" panose="020B0604030504040204" pitchFamily="34" charset="0"/>
                <a:cs typeface="Verdana" panose="020B0604030504040204" pitchFamily="34" charset="0"/>
              </a:rPr>
              <a:pPr/>
              <a:t>19</a:t>
            </a:fld>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descr="A cat sitting on a table next to a computer&#10;&#10;AI-generated content may be incorrect.">
            <a:extLst>
              <a:ext uri="{FF2B5EF4-FFF2-40B4-BE49-F238E27FC236}">
                <a16:creationId xmlns:a16="http://schemas.microsoft.com/office/drawing/2014/main" id="{8D7D45E4-1D02-BA32-5A04-0F807132FAE3}"/>
              </a:ext>
            </a:extLst>
          </p:cNvPr>
          <p:cNvPicPr>
            <a:picLocks noChangeAspect="1"/>
          </p:cNvPicPr>
          <p:nvPr/>
        </p:nvPicPr>
        <p:blipFill>
          <a:blip r:embed="rId4"/>
          <a:stretch>
            <a:fillRect/>
          </a:stretch>
        </p:blipFill>
        <p:spPr>
          <a:xfrm>
            <a:off x="12675162" y="3210714"/>
            <a:ext cx="11675890" cy="9858086"/>
          </a:xfrm>
          <a:prstGeom prst="rect">
            <a:avLst/>
          </a:prstGeom>
        </p:spPr>
      </p:pic>
      <p:pic>
        <p:nvPicPr>
          <p:cNvPr id="8" name="Picture 7" descr="A umbrella with a round object on it&#10;&#10;AI-generated content may be incorrect.">
            <a:extLst>
              <a:ext uri="{FF2B5EF4-FFF2-40B4-BE49-F238E27FC236}">
                <a16:creationId xmlns:a16="http://schemas.microsoft.com/office/drawing/2014/main" id="{722ACFBE-E35D-25F8-DEC9-67772ED262DF}"/>
              </a:ext>
            </a:extLst>
          </p:cNvPr>
          <p:cNvPicPr>
            <a:picLocks noChangeAspect="1"/>
          </p:cNvPicPr>
          <p:nvPr/>
        </p:nvPicPr>
        <p:blipFill>
          <a:blip r:embed="rId5"/>
          <a:stretch>
            <a:fillRect/>
          </a:stretch>
        </p:blipFill>
        <p:spPr>
          <a:xfrm>
            <a:off x="4875332" y="7689389"/>
            <a:ext cx="6934086" cy="5258736"/>
          </a:xfrm>
          <a:prstGeom prst="rect">
            <a:avLst/>
          </a:prstGeom>
        </p:spPr>
      </p:pic>
      <p:pic>
        <p:nvPicPr>
          <p:cNvPr id="11" name="Picture 10" descr="A tin of cookies and crackers&#10;&#10;AI-generated content may be incorrect.">
            <a:extLst>
              <a:ext uri="{FF2B5EF4-FFF2-40B4-BE49-F238E27FC236}">
                <a16:creationId xmlns:a16="http://schemas.microsoft.com/office/drawing/2014/main" id="{35F6F706-1A27-9123-51D3-1585629658BD}"/>
              </a:ext>
            </a:extLst>
          </p:cNvPr>
          <p:cNvPicPr>
            <a:picLocks noChangeAspect="1"/>
          </p:cNvPicPr>
          <p:nvPr/>
        </p:nvPicPr>
        <p:blipFill>
          <a:blip r:embed="rId6"/>
          <a:stretch>
            <a:fillRect/>
          </a:stretch>
        </p:blipFill>
        <p:spPr>
          <a:xfrm>
            <a:off x="-1" y="3503956"/>
            <a:ext cx="5395363" cy="4040130"/>
          </a:xfrm>
          <a:prstGeom prst="rect">
            <a:avLst/>
          </a:prstGeom>
        </p:spPr>
      </p:pic>
      <p:pic>
        <p:nvPicPr>
          <p:cNvPr id="13" name="Picture 12" descr="A metal can with a wire attached to it&#10;&#10;AI-generated content may be incorrect.">
            <a:extLst>
              <a:ext uri="{FF2B5EF4-FFF2-40B4-BE49-F238E27FC236}">
                <a16:creationId xmlns:a16="http://schemas.microsoft.com/office/drawing/2014/main" id="{6CFE298C-DD67-3F3C-1FEC-4B7C5160F11B}"/>
              </a:ext>
            </a:extLst>
          </p:cNvPr>
          <p:cNvPicPr>
            <a:picLocks noChangeAspect="1"/>
          </p:cNvPicPr>
          <p:nvPr/>
        </p:nvPicPr>
        <p:blipFill>
          <a:blip r:embed="rId7"/>
          <a:stretch>
            <a:fillRect/>
          </a:stretch>
        </p:blipFill>
        <p:spPr>
          <a:xfrm>
            <a:off x="5845203" y="3503955"/>
            <a:ext cx="5863635" cy="4096863"/>
          </a:xfrm>
          <a:prstGeom prst="rect">
            <a:avLst/>
          </a:prstGeom>
        </p:spPr>
      </p:pic>
    </p:spTree>
    <p:extLst>
      <p:ext uri="{BB962C8B-B14F-4D97-AF65-F5344CB8AC3E}">
        <p14:creationId xmlns:p14="http://schemas.microsoft.com/office/powerpoint/2010/main" val="1952251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ECAB6-1BF8-D364-5BFB-5C894B0433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8A9B1F-0139-1E0A-A08C-C2B7D21F66C5}"/>
              </a:ext>
            </a:extLst>
          </p:cNvPr>
          <p:cNvSpPr>
            <a:spLocks noGrp="1"/>
          </p:cNvSpPr>
          <p:nvPr>
            <p:ph type="title"/>
          </p:nvPr>
        </p:nvSpPr>
        <p:spPr>
          <a:xfrm>
            <a:off x="1529272" y="5270667"/>
            <a:ext cx="21711728" cy="2648382"/>
          </a:xfrm>
        </p:spPr>
        <p:txBody>
          <a:bodyPr/>
          <a:lstStyle/>
          <a:p>
            <a:r>
              <a:rPr lang="en-US" sz="8800" dirty="0">
                <a:latin typeface="Verdana" panose="020B0604030504040204" pitchFamily="34" charset="0"/>
                <a:ea typeface="Verdana" panose="020B0604030504040204" pitchFamily="34" charset="0"/>
                <a:cs typeface="Verdana" panose="020B0604030504040204" pitchFamily="34" charset="0"/>
              </a:rPr>
              <a:t>Radio Astronomy with </a:t>
            </a:r>
            <a:r>
              <a:rPr lang="en-GB" sz="8800" dirty="0">
                <a:solidFill>
                  <a:srgbClr val="002060"/>
                </a:solidFill>
                <a:latin typeface="Verdana" panose="020B0604030504040204" pitchFamily="34" charset="0"/>
                <a:ea typeface="Verdana" panose="020B0604030504040204" pitchFamily="34" charset="0"/>
                <a:cs typeface="Verdana" panose="020B0604030504040204" pitchFamily="34" charset="0"/>
              </a:rPr>
              <a:t>commercially available equipment</a:t>
            </a:r>
            <a:r>
              <a:rPr lang="en-US" sz="8800" dirty="0">
                <a:latin typeface="Verdana" panose="020B0604030504040204" pitchFamily="34" charset="0"/>
                <a:ea typeface="Verdana" panose="020B0604030504040204" pitchFamily="34" charset="0"/>
                <a:cs typeface="Verdana" panose="020B0604030504040204" pitchFamily="34" charset="0"/>
              </a:rPr>
              <a:t> </a:t>
            </a:r>
            <a:endParaRPr lang="en-US" sz="8800" dirty="0"/>
          </a:p>
        </p:txBody>
      </p:sp>
      <p:sp>
        <p:nvSpPr>
          <p:cNvPr id="8" name="Slide Number Placeholder 7">
            <a:extLst>
              <a:ext uri="{FF2B5EF4-FFF2-40B4-BE49-F238E27FC236}">
                <a16:creationId xmlns:a16="http://schemas.microsoft.com/office/drawing/2014/main" id="{FF53F039-CA2C-52FF-81EB-E23A50A7D6E6}"/>
              </a:ext>
            </a:extLst>
          </p:cNvPr>
          <p:cNvSpPr>
            <a:spLocks noGrp="1"/>
          </p:cNvSpPr>
          <p:nvPr>
            <p:ph type="sldNum" sz="quarter" idx="28"/>
          </p:nvPr>
        </p:nvSpPr>
        <p:spPr/>
        <p:txBody>
          <a:bodyPr/>
          <a:lstStyle/>
          <a:p>
            <a:fld id="{86CB4B4D-7CA3-9044-876B-883B54F8677D}" type="slidenum">
              <a:rPr lang="en-GB" smtClean="0"/>
              <a:pPr/>
              <a:t>2</a:t>
            </a:fld>
            <a:endParaRPr lang="en-GB" dirty="0"/>
          </a:p>
        </p:txBody>
      </p:sp>
    </p:spTree>
    <p:extLst>
      <p:ext uri="{BB962C8B-B14F-4D97-AF65-F5344CB8AC3E}">
        <p14:creationId xmlns:p14="http://schemas.microsoft.com/office/powerpoint/2010/main" val="172827629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stick&#10;&#10;AI-generated content may be incorrect.">
            <a:extLst>
              <a:ext uri="{FF2B5EF4-FFF2-40B4-BE49-F238E27FC236}">
                <a16:creationId xmlns:a16="http://schemas.microsoft.com/office/drawing/2014/main" id="{FA20D307-35A1-0448-FF05-134F3B2936E0}"/>
              </a:ext>
            </a:extLst>
          </p:cNvPr>
          <p:cNvPicPr>
            <a:picLocks noChangeAspect="1"/>
          </p:cNvPicPr>
          <p:nvPr/>
        </p:nvPicPr>
        <p:blipFill>
          <a:blip r:embed="rId2"/>
          <a:stretch>
            <a:fillRect/>
          </a:stretch>
        </p:blipFill>
        <p:spPr>
          <a:xfrm>
            <a:off x="4617189" y="7982453"/>
            <a:ext cx="4559300" cy="5702300"/>
          </a:xfrm>
          <a:prstGeom prst="rect">
            <a:avLst/>
          </a:prstGeom>
        </p:spPr>
      </p:pic>
      <p:pic>
        <p:nvPicPr>
          <p:cNvPr id="8" name="Picture 7" descr="A computer and wires on a table&#10;&#10;AI-generated content may be incorrect.">
            <a:extLst>
              <a:ext uri="{FF2B5EF4-FFF2-40B4-BE49-F238E27FC236}">
                <a16:creationId xmlns:a16="http://schemas.microsoft.com/office/drawing/2014/main" id="{8109559E-4513-E463-011C-AC6B142FA3E2}"/>
              </a:ext>
            </a:extLst>
          </p:cNvPr>
          <p:cNvPicPr>
            <a:picLocks noChangeAspect="1"/>
          </p:cNvPicPr>
          <p:nvPr/>
        </p:nvPicPr>
        <p:blipFill>
          <a:blip r:embed="rId3"/>
          <a:stretch>
            <a:fillRect/>
          </a:stretch>
        </p:blipFill>
        <p:spPr>
          <a:xfrm>
            <a:off x="9291663" y="1736728"/>
            <a:ext cx="15092336" cy="11285861"/>
          </a:xfrm>
          <a:prstGeom prst="rect">
            <a:avLst/>
          </a:prstGeom>
        </p:spPr>
      </p:pic>
      <p:pic>
        <p:nvPicPr>
          <p:cNvPr id="5" name="Picture 4">
            <a:extLst>
              <a:ext uri="{FF2B5EF4-FFF2-40B4-BE49-F238E27FC236}">
                <a16:creationId xmlns:a16="http://schemas.microsoft.com/office/drawing/2014/main" id="{A9FD70D7-D235-0183-4D97-60656E9942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070" y="1700217"/>
            <a:ext cx="8859771" cy="6142050"/>
          </a:xfrm>
          <a:prstGeom prst="rect">
            <a:avLst/>
          </a:prstGeom>
        </p:spPr>
      </p:pic>
      <p:sp>
        <p:nvSpPr>
          <p:cNvPr id="2" name="Title 1">
            <a:extLst>
              <a:ext uri="{FF2B5EF4-FFF2-40B4-BE49-F238E27FC236}">
                <a16:creationId xmlns:a16="http://schemas.microsoft.com/office/drawing/2014/main" id="{F63327C0-8DF7-F0DE-8D54-B3C3075EB348}"/>
              </a:ext>
            </a:extLst>
          </p:cNvPr>
          <p:cNvSpPr>
            <a:spLocks noGrp="1"/>
          </p:cNvSpPr>
          <p:nvPr>
            <p:ph type="title"/>
          </p:nvPr>
        </p:nvSpPr>
        <p:spPr>
          <a:xfrm>
            <a:off x="0" y="36511"/>
            <a:ext cx="21031200" cy="1663706"/>
          </a:xfrm>
        </p:spPr>
        <p:txBody>
          <a:bodyPr>
            <a:noAutofit/>
          </a:bodyPr>
          <a:lstStyle/>
          <a:p>
            <a:r>
              <a:rPr lang="en-GB" sz="8000" dirty="0"/>
              <a:t>BBQ Grill Net Radio Telescope</a:t>
            </a:r>
            <a:endParaRPr lang="en-US" sz="8000" dirty="0"/>
          </a:p>
        </p:txBody>
      </p:sp>
      <p:pic>
        <p:nvPicPr>
          <p:cNvPr id="9" name="Picture 8">
            <a:extLst>
              <a:ext uri="{FF2B5EF4-FFF2-40B4-BE49-F238E27FC236}">
                <a16:creationId xmlns:a16="http://schemas.microsoft.com/office/drawing/2014/main" id="{48D8CAC8-7394-E9DE-73C7-1583C3CE0E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7982453"/>
            <a:ext cx="4272778" cy="5697038"/>
          </a:xfrm>
          <a:prstGeom prst="rect">
            <a:avLst/>
          </a:prstGeom>
        </p:spPr>
      </p:pic>
      <p:pic>
        <p:nvPicPr>
          <p:cNvPr id="1026" name="Picture 2">
            <a:extLst>
              <a:ext uri="{FF2B5EF4-FFF2-40B4-BE49-F238E27FC236}">
                <a16:creationId xmlns:a16="http://schemas.microsoft.com/office/drawing/2014/main" id="{B1781D09-4479-F641-E20D-1D55853DC96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668285" y="0"/>
            <a:ext cx="5752486" cy="5752486"/>
          </a:xfrm>
          <a:prstGeom prst="rect">
            <a:avLst/>
          </a:prstGeom>
          <a:solidFill>
            <a:schemeClr val="tx1"/>
          </a:solidFill>
        </p:spPr>
      </p:pic>
      <p:sp>
        <p:nvSpPr>
          <p:cNvPr id="14" name="TextBox 13">
            <a:extLst>
              <a:ext uri="{FF2B5EF4-FFF2-40B4-BE49-F238E27FC236}">
                <a16:creationId xmlns:a16="http://schemas.microsoft.com/office/drawing/2014/main" id="{E27E0865-8602-BCCF-C08E-751EF97ED221}"/>
              </a:ext>
            </a:extLst>
          </p:cNvPr>
          <p:cNvSpPr txBox="1"/>
          <p:nvPr/>
        </p:nvSpPr>
        <p:spPr>
          <a:xfrm>
            <a:off x="8153554" y="3936258"/>
            <a:ext cx="1089840" cy="830997"/>
          </a:xfrm>
          <a:prstGeom prst="rect">
            <a:avLst/>
          </a:prstGeom>
          <a:solidFill>
            <a:schemeClr val="tx1"/>
          </a:solidFill>
        </p:spPr>
        <p:txBody>
          <a:bodyPr wrap="square">
            <a:spAutoFit/>
          </a:bodyPr>
          <a:lstStyle/>
          <a:p>
            <a:r>
              <a:rPr lang="en-US" sz="1600" dirty="0"/>
              <a:t>Plastic </a:t>
            </a:r>
          </a:p>
          <a:p>
            <a:r>
              <a:rPr lang="en-US" sz="1600" dirty="0"/>
              <a:t>Cable </a:t>
            </a:r>
          </a:p>
          <a:p>
            <a:r>
              <a:rPr lang="en-US" sz="1600" dirty="0"/>
              <a:t>Ties</a:t>
            </a:r>
          </a:p>
        </p:txBody>
      </p:sp>
      <p:sp>
        <p:nvSpPr>
          <p:cNvPr id="15" name="TextBox 14">
            <a:extLst>
              <a:ext uri="{FF2B5EF4-FFF2-40B4-BE49-F238E27FC236}">
                <a16:creationId xmlns:a16="http://schemas.microsoft.com/office/drawing/2014/main" id="{D8575E58-DDC6-0853-2173-BFCF38683333}"/>
              </a:ext>
            </a:extLst>
          </p:cNvPr>
          <p:cNvSpPr txBox="1"/>
          <p:nvPr/>
        </p:nvSpPr>
        <p:spPr>
          <a:xfrm>
            <a:off x="7339123" y="5807157"/>
            <a:ext cx="1549694" cy="584775"/>
          </a:xfrm>
          <a:prstGeom prst="rect">
            <a:avLst/>
          </a:prstGeom>
          <a:solidFill>
            <a:schemeClr val="tx1"/>
          </a:solidFill>
        </p:spPr>
        <p:txBody>
          <a:bodyPr wrap="square">
            <a:spAutoFit/>
          </a:bodyPr>
          <a:lstStyle/>
          <a:p>
            <a:r>
              <a:rPr lang="en-US" sz="1600" dirty="0"/>
              <a:t>SMA</a:t>
            </a:r>
          </a:p>
          <a:p>
            <a:r>
              <a:rPr lang="en-US" sz="1600" dirty="0"/>
              <a:t>Connector</a:t>
            </a:r>
          </a:p>
        </p:txBody>
      </p:sp>
      <p:sp>
        <p:nvSpPr>
          <p:cNvPr id="19" name="TextBox 18">
            <a:extLst>
              <a:ext uri="{FF2B5EF4-FFF2-40B4-BE49-F238E27FC236}">
                <a16:creationId xmlns:a16="http://schemas.microsoft.com/office/drawing/2014/main" id="{FBF16498-DFBC-9B3C-88BD-23E14C9953B4}"/>
              </a:ext>
            </a:extLst>
          </p:cNvPr>
          <p:cNvSpPr txBox="1"/>
          <p:nvPr/>
        </p:nvSpPr>
        <p:spPr>
          <a:xfrm>
            <a:off x="6174134" y="1674133"/>
            <a:ext cx="1549696" cy="584775"/>
          </a:xfrm>
          <a:prstGeom prst="rect">
            <a:avLst/>
          </a:prstGeom>
          <a:solidFill>
            <a:schemeClr val="tx1"/>
          </a:solidFill>
        </p:spPr>
        <p:txBody>
          <a:bodyPr wrap="square">
            <a:spAutoFit/>
          </a:bodyPr>
          <a:lstStyle/>
          <a:p>
            <a:r>
              <a:rPr lang="en-US" sz="1600" dirty="0"/>
              <a:t>Brass Round </a:t>
            </a:r>
          </a:p>
          <a:p>
            <a:r>
              <a:rPr lang="en-US" sz="1600" dirty="0"/>
              <a:t>Tube 3mm</a:t>
            </a:r>
          </a:p>
        </p:txBody>
      </p:sp>
      <p:sp>
        <p:nvSpPr>
          <p:cNvPr id="20" name="TextBox 19">
            <a:extLst>
              <a:ext uri="{FF2B5EF4-FFF2-40B4-BE49-F238E27FC236}">
                <a16:creationId xmlns:a16="http://schemas.microsoft.com/office/drawing/2014/main" id="{438E5EC4-485D-242D-12FF-91217CD75338}"/>
              </a:ext>
            </a:extLst>
          </p:cNvPr>
          <p:cNvSpPr txBox="1"/>
          <p:nvPr/>
        </p:nvSpPr>
        <p:spPr>
          <a:xfrm>
            <a:off x="2191204" y="4636105"/>
            <a:ext cx="2562536" cy="738664"/>
          </a:xfrm>
          <a:prstGeom prst="rect">
            <a:avLst/>
          </a:prstGeom>
          <a:solidFill>
            <a:schemeClr val="tx1"/>
          </a:solidFill>
        </p:spPr>
        <p:txBody>
          <a:bodyPr wrap="square">
            <a:spAutoFit/>
          </a:bodyPr>
          <a:lstStyle/>
          <a:p>
            <a:r>
              <a:rPr lang="en-US" sz="2100" dirty="0"/>
              <a:t>BBQ Grill Mesh ~30cm</a:t>
            </a:r>
          </a:p>
        </p:txBody>
      </p:sp>
      <p:cxnSp>
        <p:nvCxnSpPr>
          <p:cNvPr id="25" name="Straight Arrow Connector 24">
            <a:extLst>
              <a:ext uri="{FF2B5EF4-FFF2-40B4-BE49-F238E27FC236}">
                <a16:creationId xmlns:a16="http://schemas.microsoft.com/office/drawing/2014/main" id="{21F296D4-1391-E80A-5969-73EF2B3E2463}"/>
              </a:ext>
            </a:extLst>
          </p:cNvPr>
          <p:cNvCxnSpPr>
            <a:cxnSpLocks/>
          </p:cNvCxnSpPr>
          <p:nvPr/>
        </p:nvCxnSpPr>
        <p:spPr>
          <a:xfrm>
            <a:off x="933622" y="11501960"/>
            <a:ext cx="1041596" cy="0"/>
          </a:xfrm>
          <a:prstGeom prst="straightConnector1">
            <a:avLst/>
          </a:prstGeom>
          <a:ln>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DF2C6E3-8667-7CB7-ED79-97307A92E969}"/>
              </a:ext>
            </a:extLst>
          </p:cNvPr>
          <p:cNvCxnSpPr>
            <a:cxnSpLocks/>
          </p:cNvCxnSpPr>
          <p:nvPr/>
        </p:nvCxnSpPr>
        <p:spPr>
          <a:xfrm flipV="1">
            <a:off x="2198591" y="10793230"/>
            <a:ext cx="112894" cy="602316"/>
          </a:xfrm>
          <a:prstGeom prst="straightConnector1">
            <a:avLst/>
          </a:prstGeom>
          <a:ln>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5F7E3CDF-9A78-BA68-6D4E-D86E51F9AECF}"/>
              </a:ext>
            </a:extLst>
          </p:cNvPr>
          <p:cNvSpPr txBox="1"/>
          <p:nvPr/>
        </p:nvSpPr>
        <p:spPr>
          <a:xfrm>
            <a:off x="881271" y="11749130"/>
            <a:ext cx="901209" cy="338554"/>
          </a:xfrm>
          <a:prstGeom prst="rect">
            <a:avLst/>
          </a:prstGeom>
          <a:solidFill>
            <a:schemeClr val="tx1"/>
          </a:solidFill>
          <a:ln>
            <a:noFill/>
          </a:ln>
        </p:spPr>
        <p:txBody>
          <a:bodyPr wrap="none" rtlCol="0">
            <a:spAutoFit/>
          </a:bodyPr>
          <a:lstStyle/>
          <a:p>
            <a:r>
              <a:rPr lang="en-US" sz="1600" dirty="0">
                <a:latin typeface="Calibri" panose="020F0502020204030204" pitchFamily="34" charset="0"/>
                <a:cs typeface="Calibri" panose="020F0502020204030204" pitchFamily="34" charset="0"/>
              </a:rPr>
              <a:t>~12.5cm</a:t>
            </a:r>
          </a:p>
        </p:txBody>
      </p:sp>
      <p:sp>
        <p:nvSpPr>
          <p:cNvPr id="32" name="TextBox 31">
            <a:extLst>
              <a:ext uri="{FF2B5EF4-FFF2-40B4-BE49-F238E27FC236}">
                <a16:creationId xmlns:a16="http://schemas.microsoft.com/office/drawing/2014/main" id="{8586604D-BB8F-814C-A375-8A965EBAA5D3}"/>
              </a:ext>
            </a:extLst>
          </p:cNvPr>
          <p:cNvSpPr txBox="1"/>
          <p:nvPr/>
        </p:nvSpPr>
        <p:spPr>
          <a:xfrm>
            <a:off x="2391763" y="10978350"/>
            <a:ext cx="901209" cy="338554"/>
          </a:xfrm>
          <a:prstGeom prst="rect">
            <a:avLst/>
          </a:prstGeom>
          <a:solidFill>
            <a:schemeClr val="tx1"/>
          </a:solidFill>
          <a:ln>
            <a:noFill/>
          </a:ln>
        </p:spPr>
        <p:txBody>
          <a:bodyPr wrap="none" rtlCol="0">
            <a:spAutoFit/>
          </a:bodyPr>
          <a:lstStyle/>
          <a:p>
            <a:r>
              <a:rPr lang="en-US" sz="1600" dirty="0">
                <a:latin typeface="Calibri" panose="020F0502020204030204" pitchFamily="34" charset="0"/>
                <a:cs typeface="Calibri" panose="020F0502020204030204" pitchFamily="34" charset="0"/>
              </a:rPr>
              <a:t>~12.5cm</a:t>
            </a:r>
          </a:p>
        </p:txBody>
      </p:sp>
      <p:cxnSp>
        <p:nvCxnSpPr>
          <p:cNvPr id="33" name="Straight Arrow Connector 32">
            <a:extLst>
              <a:ext uri="{FF2B5EF4-FFF2-40B4-BE49-F238E27FC236}">
                <a16:creationId xmlns:a16="http://schemas.microsoft.com/office/drawing/2014/main" id="{3A57C131-D93E-D5CB-2BDD-EB09B0638611}"/>
              </a:ext>
            </a:extLst>
          </p:cNvPr>
          <p:cNvCxnSpPr>
            <a:cxnSpLocks/>
          </p:cNvCxnSpPr>
          <p:nvPr/>
        </p:nvCxnSpPr>
        <p:spPr>
          <a:xfrm flipV="1">
            <a:off x="2123113" y="8852411"/>
            <a:ext cx="775898" cy="1624834"/>
          </a:xfrm>
          <a:prstGeom prst="straightConnector1">
            <a:avLst/>
          </a:prstGeom>
          <a:ln>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C4BDC70C-1C28-3CB5-9815-D30D4A7929F9}"/>
              </a:ext>
            </a:extLst>
          </p:cNvPr>
          <p:cNvSpPr txBox="1"/>
          <p:nvPr/>
        </p:nvSpPr>
        <p:spPr>
          <a:xfrm>
            <a:off x="1183610" y="8652312"/>
            <a:ext cx="2497204" cy="707886"/>
          </a:xfrm>
          <a:prstGeom prst="rect">
            <a:avLst/>
          </a:prstGeom>
          <a:solidFill>
            <a:schemeClr val="tx1"/>
          </a:solidFill>
          <a:ln>
            <a:noFill/>
          </a:ln>
        </p:spPr>
        <p:txBody>
          <a:bodyPr wrap="square" rtlCol="0">
            <a:spAutoFit/>
          </a:bodyPr>
          <a:lstStyle/>
          <a:p>
            <a:r>
              <a:rPr lang="en-US" sz="2000" dirty="0">
                <a:latin typeface="Calibri" panose="020F0502020204030204" pitchFamily="34" charset="0"/>
                <a:cs typeface="Calibri" panose="020F0502020204030204" pitchFamily="34" charset="0"/>
              </a:rPr>
              <a:t>Monopole ~ 15.5cm</a:t>
            </a:r>
          </a:p>
          <a:p>
            <a:r>
              <a:rPr lang="en-US" sz="2000" dirty="0">
                <a:latin typeface="Calibri" panose="020F0502020204030204" pitchFamily="34" charset="0"/>
                <a:cs typeface="Calibri" panose="020F0502020204030204" pitchFamily="34" charset="0"/>
              </a:rPr>
              <a:t>Dia. ~3mm </a:t>
            </a:r>
          </a:p>
        </p:txBody>
      </p:sp>
      <p:sp>
        <p:nvSpPr>
          <p:cNvPr id="36" name="TextBox 35">
            <a:extLst>
              <a:ext uri="{FF2B5EF4-FFF2-40B4-BE49-F238E27FC236}">
                <a16:creationId xmlns:a16="http://schemas.microsoft.com/office/drawing/2014/main" id="{FB453319-B6A0-2A05-D704-C87AC40D4CB5}"/>
              </a:ext>
            </a:extLst>
          </p:cNvPr>
          <p:cNvSpPr txBox="1"/>
          <p:nvPr/>
        </p:nvSpPr>
        <p:spPr>
          <a:xfrm>
            <a:off x="5926237" y="12668646"/>
            <a:ext cx="3176102" cy="707886"/>
          </a:xfrm>
          <a:prstGeom prst="rect">
            <a:avLst/>
          </a:prstGeom>
          <a:solidFill>
            <a:schemeClr val="tx1"/>
          </a:solidFill>
        </p:spPr>
        <p:txBody>
          <a:bodyPr wrap="square">
            <a:spAutoFit/>
          </a:bodyPr>
          <a:lstStyle/>
          <a:p>
            <a:r>
              <a:rPr lang="en-US" sz="2000" dirty="0"/>
              <a:t>SMA Connector is</a:t>
            </a:r>
          </a:p>
          <a:p>
            <a:r>
              <a:rPr lang="en-GB" sz="2000" dirty="0"/>
              <a:t>attached with cable ties</a:t>
            </a:r>
            <a:endParaRPr lang="en-US" sz="2000" dirty="0"/>
          </a:p>
        </p:txBody>
      </p:sp>
      <p:sp>
        <p:nvSpPr>
          <p:cNvPr id="37" name="TextBox 36">
            <a:extLst>
              <a:ext uri="{FF2B5EF4-FFF2-40B4-BE49-F238E27FC236}">
                <a16:creationId xmlns:a16="http://schemas.microsoft.com/office/drawing/2014/main" id="{8384FFBE-F0F4-6DC2-9630-022B13C3DD4E}"/>
              </a:ext>
            </a:extLst>
          </p:cNvPr>
          <p:cNvSpPr txBox="1"/>
          <p:nvPr/>
        </p:nvSpPr>
        <p:spPr>
          <a:xfrm>
            <a:off x="6749186" y="8331433"/>
            <a:ext cx="1949288" cy="707886"/>
          </a:xfrm>
          <a:prstGeom prst="rect">
            <a:avLst/>
          </a:prstGeom>
          <a:solidFill>
            <a:schemeClr val="tx1"/>
          </a:solidFill>
        </p:spPr>
        <p:txBody>
          <a:bodyPr wrap="square">
            <a:spAutoFit/>
          </a:bodyPr>
          <a:lstStyle/>
          <a:p>
            <a:r>
              <a:rPr lang="en-US" sz="2000" dirty="0"/>
              <a:t>Brass Round </a:t>
            </a:r>
          </a:p>
          <a:p>
            <a:r>
              <a:rPr lang="en-US" sz="2000" dirty="0"/>
              <a:t>Tube </a:t>
            </a:r>
          </a:p>
        </p:txBody>
      </p:sp>
      <p:sp>
        <p:nvSpPr>
          <p:cNvPr id="41" name="TextBox 40">
            <a:extLst>
              <a:ext uri="{FF2B5EF4-FFF2-40B4-BE49-F238E27FC236}">
                <a16:creationId xmlns:a16="http://schemas.microsoft.com/office/drawing/2014/main" id="{DD87FBB0-BE99-4A3A-573C-E2F511583605}"/>
              </a:ext>
            </a:extLst>
          </p:cNvPr>
          <p:cNvSpPr txBox="1"/>
          <p:nvPr/>
        </p:nvSpPr>
        <p:spPr>
          <a:xfrm>
            <a:off x="374285" y="12751170"/>
            <a:ext cx="3176102" cy="707886"/>
          </a:xfrm>
          <a:prstGeom prst="rect">
            <a:avLst/>
          </a:prstGeom>
          <a:solidFill>
            <a:schemeClr val="tx1"/>
          </a:solidFill>
        </p:spPr>
        <p:txBody>
          <a:bodyPr wrap="square">
            <a:spAutoFit/>
          </a:bodyPr>
          <a:lstStyle/>
          <a:p>
            <a:r>
              <a:rPr lang="en-US" sz="2000" dirty="0"/>
              <a:t>BBQ Nets are assembled with cable ties</a:t>
            </a:r>
          </a:p>
        </p:txBody>
      </p:sp>
      <p:sp>
        <p:nvSpPr>
          <p:cNvPr id="42" name="Rectangle 41">
            <a:extLst>
              <a:ext uri="{FF2B5EF4-FFF2-40B4-BE49-F238E27FC236}">
                <a16:creationId xmlns:a16="http://schemas.microsoft.com/office/drawing/2014/main" id="{AA82CA49-6B6A-1B30-0B40-F81FBBA2338B}"/>
              </a:ext>
            </a:extLst>
          </p:cNvPr>
          <p:cNvSpPr/>
          <p:nvPr/>
        </p:nvSpPr>
        <p:spPr>
          <a:xfrm rot="872814">
            <a:off x="19871189" y="8668283"/>
            <a:ext cx="4684020" cy="7420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3" name="TextBox 42">
            <a:extLst>
              <a:ext uri="{FF2B5EF4-FFF2-40B4-BE49-F238E27FC236}">
                <a16:creationId xmlns:a16="http://schemas.microsoft.com/office/drawing/2014/main" id="{33E2D3E9-242A-6BFF-F22F-875E3FA9C73B}"/>
              </a:ext>
            </a:extLst>
          </p:cNvPr>
          <p:cNvSpPr txBox="1"/>
          <p:nvPr/>
        </p:nvSpPr>
        <p:spPr>
          <a:xfrm>
            <a:off x="18631514" y="8806201"/>
            <a:ext cx="998748" cy="400110"/>
          </a:xfrm>
          <a:prstGeom prst="rect">
            <a:avLst/>
          </a:prstGeom>
          <a:solidFill>
            <a:schemeClr val="bg1"/>
          </a:solidFill>
        </p:spPr>
        <p:txBody>
          <a:bodyPr wrap="square">
            <a:spAutoFit/>
          </a:bodyPr>
          <a:lstStyle/>
          <a:p>
            <a:r>
              <a:rPr lang="en-US" sz="2000" dirty="0"/>
              <a:t>SDR</a:t>
            </a:r>
          </a:p>
        </p:txBody>
      </p:sp>
      <p:sp>
        <p:nvSpPr>
          <p:cNvPr id="44" name="TextBox 43">
            <a:extLst>
              <a:ext uri="{FF2B5EF4-FFF2-40B4-BE49-F238E27FC236}">
                <a16:creationId xmlns:a16="http://schemas.microsoft.com/office/drawing/2014/main" id="{AA423986-6467-C38B-B6D3-F3F82B82076B}"/>
              </a:ext>
            </a:extLst>
          </p:cNvPr>
          <p:cNvSpPr txBox="1"/>
          <p:nvPr/>
        </p:nvSpPr>
        <p:spPr>
          <a:xfrm>
            <a:off x="16837831" y="10439741"/>
            <a:ext cx="1407914" cy="707886"/>
          </a:xfrm>
          <a:prstGeom prst="rect">
            <a:avLst/>
          </a:prstGeom>
          <a:solidFill>
            <a:schemeClr val="tx1"/>
          </a:solidFill>
        </p:spPr>
        <p:txBody>
          <a:bodyPr wrap="square">
            <a:spAutoFit/>
          </a:bodyPr>
          <a:lstStyle/>
          <a:p>
            <a:r>
              <a:rPr lang="en-US" sz="2000" dirty="0"/>
              <a:t>DC5V </a:t>
            </a:r>
          </a:p>
          <a:p>
            <a:r>
              <a:rPr lang="en-US" sz="2000" dirty="0"/>
              <a:t>from USB</a:t>
            </a:r>
          </a:p>
        </p:txBody>
      </p:sp>
      <p:sp>
        <p:nvSpPr>
          <p:cNvPr id="45" name="TextBox 44">
            <a:extLst>
              <a:ext uri="{FF2B5EF4-FFF2-40B4-BE49-F238E27FC236}">
                <a16:creationId xmlns:a16="http://schemas.microsoft.com/office/drawing/2014/main" id="{234DB3F3-3D50-2E04-1815-8F782755A719}"/>
              </a:ext>
            </a:extLst>
          </p:cNvPr>
          <p:cNvSpPr txBox="1"/>
          <p:nvPr/>
        </p:nvSpPr>
        <p:spPr>
          <a:xfrm>
            <a:off x="14059704" y="11041244"/>
            <a:ext cx="2020746" cy="707886"/>
          </a:xfrm>
          <a:prstGeom prst="rect">
            <a:avLst/>
          </a:prstGeom>
          <a:solidFill>
            <a:schemeClr val="tx1"/>
          </a:solidFill>
        </p:spPr>
        <p:txBody>
          <a:bodyPr wrap="square">
            <a:spAutoFit/>
          </a:bodyPr>
          <a:lstStyle/>
          <a:p>
            <a:r>
              <a:rPr lang="en-US" sz="2000" dirty="0" err="1"/>
              <a:t>SAWbird</a:t>
            </a:r>
            <a:r>
              <a:rPr lang="en-US" sz="2000" dirty="0"/>
              <a:t>+ H1 +</a:t>
            </a:r>
          </a:p>
          <a:p>
            <a:r>
              <a:rPr lang="en-US" sz="2000" dirty="0"/>
              <a:t>Amp</a:t>
            </a:r>
          </a:p>
        </p:txBody>
      </p:sp>
      <p:sp>
        <p:nvSpPr>
          <p:cNvPr id="4" name="Slide Number Placeholder 3">
            <a:extLst>
              <a:ext uri="{FF2B5EF4-FFF2-40B4-BE49-F238E27FC236}">
                <a16:creationId xmlns:a16="http://schemas.microsoft.com/office/drawing/2014/main" id="{1C68E932-3882-949A-E14C-5D23F0731457}"/>
              </a:ext>
            </a:extLst>
          </p:cNvPr>
          <p:cNvSpPr txBox="1">
            <a:spLocks/>
          </p:cNvSpPr>
          <p:nvPr/>
        </p:nvSpPr>
        <p:spPr>
          <a:xfrm>
            <a:off x="23241000" y="13207999"/>
            <a:ext cx="889000" cy="4064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6CB4B4D-7CA3-9044-876B-883B54F8677D}" type="slidenum">
              <a:rPr lang="en-GB" sz="2000" smtClean="0">
                <a:solidFill>
                  <a:schemeClr val="tx1"/>
                </a:solidFill>
                <a:latin typeface="Verdana" panose="020B0604030504040204" pitchFamily="34" charset="0"/>
                <a:ea typeface="Verdana" panose="020B0604030504040204" pitchFamily="34" charset="0"/>
                <a:cs typeface="Verdana" panose="020B0604030504040204" pitchFamily="34" charset="0"/>
              </a:rPr>
              <a:pPr/>
              <a:t>20</a:t>
            </a:fld>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32378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90DE40-B999-3EF2-66E5-4DBDF2D1CD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49073" y="4706820"/>
            <a:ext cx="11156127" cy="8412519"/>
          </a:xfrm>
          <a:prstGeom prst="rect">
            <a:avLst/>
          </a:prstGeom>
        </p:spPr>
      </p:pic>
      <p:pic>
        <p:nvPicPr>
          <p:cNvPr id="7" name="Picture 6" descr="A close up of a metal object&#10;&#10;AI-generated content may be incorrect.">
            <a:extLst>
              <a:ext uri="{FF2B5EF4-FFF2-40B4-BE49-F238E27FC236}">
                <a16:creationId xmlns:a16="http://schemas.microsoft.com/office/drawing/2014/main" id="{A3AB59A2-21DE-9277-CE05-6F56C864EBE6}"/>
              </a:ext>
            </a:extLst>
          </p:cNvPr>
          <p:cNvPicPr>
            <a:picLocks noChangeAspect="1"/>
          </p:cNvPicPr>
          <p:nvPr/>
        </p:nvPicPr>
        <p:blipFill>
          <a:blip r:embed="rId4"/>
          <a:stretch>
            <a:fillRect/>
          </a:stretch>
        </p:blipFill>
        <p:spPr>
          <a:xfrm>
            <a:off x="19212500" y="4751676"/>
            <a:ext cx="5092700" cy="4724400"/>
          </a:xfrm>
          <a:prstGeom prst="rect">
            <a:avLst/>
          </a:prstGeom>
        </p:spPr>
      </p:pic>
      <p:pic>
        <p:nvPicPr>
          <p:cNvPr id="28" name="Picture 27">
            <a:extLst>
              <a:ext uri="{FF2B5EF4-FFF2-40B4-BE49-F238E27FC236}">
                <a16:creationId xmlns:a16="http://schemas.microsoft.com/office/drawing/2014/main" id="{BF453BE4-ED38-9D4F-A0C6-6139FF384D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46082" y="8270961"/>
            <a:ext cx="2644912" cy="2349390"/>
          </a:xfrm>
          <a:prstGeom prst="rect">
            <a:avLst/>
          </a:prstGeom>
        </p:spPr>
      </p:pic>
      <p:pic>
        <p:nvPicPr>
          <p:cNvPr id="35" name="Picture 34">
            <a:extLst>
              <a:ext uri="{FF2B5EF4-FFF2-40B4-BE49-F238E27FC236}">
                <a16:creationId xmlns:a16="http://schemas.microsoft.com/office/drawing/2014/main" id="{900B6910-7172-BEB4-373B-4FDBAF8AC7E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64790" y="10716839"/>
            <a:ext cx="2684524" cy="3005562"/>
          </a:xfrm>
          <a:prstGeom prst="rect">
            <a:avLst/>
          </a:prstGeom>
        </p:spPr>
      </p:pic>
      <p:sp>
        <p:nvSpPr>
          <p:cNvPr id="2" name="Title 1">
            <a:extLst>
              <a:ext uri="{FF2B5EF4-FFF2-40B4-BE49-F238E27FC236}">
                <a16:creationId xmlns:a16="http://schemas.microsoft.com/office/drawing/2014/main" id="{C00A2577-8CAF-8B5C-366E-0171CE57C3DE}"/>
              </a:ext>
            </a:extLst>
          </p:cNvPr>
          <p:cNvSpPr>
            <a:spLocks noGrp="1"/>
          </p:cNvSpPr>
          <p:nvPr>
            <p:ph type="title"/>
          </p:nvPr>
        </p:nvSpPr>
        <p:spPr>
          <a:xfrm>
            <a:off x="2421988" y="-28434"/>
            <a:ext cx="10891676" cy="2419820"/>
          </a:xfrm>
        </p:spPr>
        <p:txBody>
          <a:bodyPr>
            <a:noAutofit/>
          </a:bodyPr>
          <a:lstStyle/>
          <a:p>
            <a:r>
              <a:rPr lang="en-US" sz="7200" b="0" dirty="0">
                <a:latin typeface="Verdana" panose="020B0604030504040204" pitchFamily="34" charset="0"/>
                <a:ea typeface="Verdana" panose="020B0604030504040204" pitchFamily="34" charset="0"/>
                <a:cs typeface="Verdana" panose="020B0604030504040204" pitchFamily="34" charset="0"/>
              </a:rPr>
              <a:t>Paper Craft </a:t>
            </a:r>
            <a:br>
              <a:rPr lang="en-US" sz="7200" b="0" dirty="0">
                <a:latin typeface="Verdana" panose="020B0604030504040204" pitchFamily="34" charset="0"/>
                <a:ea typeface="Verdana" panose="020B0604030504040204" pitchFamily="34" charset="0"/>
                <a:cs typeface="Verdana" panose="020B0604030504040204" pitchFamily="34" charset="0"/>
              </a:rPr>
            </a:br>
            <a:r>
              <a:rPr lang="en-US" sz="7200" b="0" dirty="0">
                <a:latin typeface="Verdana" panose="020B0604030504040204" pitchFamily="34" charset="0"/>
                <a:ea typeface="Verdana" panose="020B0604030504040204" pitchFamily="34" charset="0"/>
                <a:cs typeface="Verdana" panose="020B0604030504040204" pitchFamily="34" charset="0"/>
              </a:rPr>
              <a:t>Radio Telescope</a:t>
            </a:r>
          </a:p>
        </p:txBody>
      </p:sp>
      <p:sp>
        <p:nvSpPr>
          <p:cNvPr id="3" name="Content Placeholder 2">
            <a:extLst>
              <a:ext uri="{FF2B5EF4-FFF2-40B4-BE49-F238E27FC236}">
                <a16:creationId xmlns:a16="http://schemas.microsoft.com/office/drawing/2014/main" id="{5FA07CE2-93E6-BC3B-E86D-A083D08ECC3C}"/>
              </a:ext>
            </a:extLst>
          </p:cNvPr>
          <p:cNvSpPr>
            <a:spLocks noGrp="1"/>
          </p:cNvSpPr>
          <p:nvPr>
            <p:ph idx="1"/>
          </p:nvPr>
        </p:nvSpPr>
        <p:spPr>
          <a:xfrm>
            <a:off x="1993" y="2199517"/>
            <a:ext cx="4378798" cy="6599426"/>
          </a:xfrm>
        </p:spPr>
        <p:txBody>
          <a:bodyPr>
            <a:noAutofit/>
          </a:bodyPr>
          <a:lstStyle/>
          <a:p>
            <a:pPr marL="914400" indent="-914400">
              <a:buSzPct val="100000"/>
              <a:buFont typeface="+mj-lt"/>
              <a:buAutoNum type="arabicPeriod"/>
            </a:pPr>
            <a:r>
              <a:rPr lang="en-GB" sz="2800" dirty="0">
                <a:latin typeface="Verdana" panose="020B0604030504040204" pitchFamily="34" charset="0"/>
                <a:ea typeface="Verdana" panose="020B0604030504040204" pitchFamily="34" charset="0"/>
                <a:cs typeface="Verdana" panose="020B0604030504040204" pitchFamily="34" charset="0"/>
              </a:rPr>
              <a:t>Print the template at 100% or actual size on A3 paper. </a:t>
            </a:r>
            <a:r>
              <a:rPr lang="en-GB" sz="2800" u="sng" dirty="0">
                <a:latin typeface="Verdana" panose="020B0604030504040204" pitchFamily="34" charset="0"/>
                <a:ea typeface="Verdana" panose="020B0604030504040204" pitchFamily="34" charset="0"/>
                <a:cs typeface="Verdana" panose="020B0604030504040204" pitchFamily="34" charset="0"/>
              </a:rPr>
              <a:t>Do not scale.</a:t>
            </a:r>
          </a:p>
          <a:p>
            <a:pPr marL="914400" indent="-914400">
              <a:buSzPct val="100000"/>
              <a:buFont typeface="+mj-lt"/>
              <a:buAutoNum type="arabicPeriod"/>
            </a:pPr>
            <a:r>
              <a:rPr lang="en-GB" sz="2800" dirty="0">
                <a:latin typeface="Verdana" panose="020B0604030504040204" pitchFamily="34" charset="0"/>
                <a:ea typeface="Verdana" panose="020B0604030504040204" pitchFamily="34" charset="0"/>
                <a:cs typeface="Verdana" panose="020B0604030504040204" pitchFamily="34" charset="0"/>
              </a:rPr>
              <a:t>Make a circular column by rolling the template and tape or glue it.</a:t>
            </a:r>
          </a:p>
          <a:p>
            <a:pPr marL="914400" indent="-914400">
              <a:buSzPct val="100000"/>
              <a:buFont typeface="+mj-lt"/>
              <a:buAutoNum type="arabicPeriod"/>
            </a:pPr>
            <a:r>
              <a:rPr lang="en-GB" sz="2800" dirty="0">
                <a:latin typeface="Verdana" panose="020B0604030504040204" pitchFamily="34" charset="0"/>
                <a:ea typeface="Verdana" panose="020B0604030504040204" pitchFamily="34" charset="0"/>
                <a:cs typeface="Verdana" panose="020B0604030504040204" pitchFamily="34" charset="0"/>
              </a:rPr>
              <a:t>Twist tin foil into  a string, wrap it around the guide, and secure it with tape to create a helical antenna</a:t>
            </a:r>
          </a:p>
        </p:txBody>
      </p:sp>
      <p:pic>
        <p:nvPicPr>
          <p:cNvPr id="1026" name="Picture 2">
            <a:extLst>
              <a:ext uri="{FF2B5EF4-FFF2-40B4-BE49-F238E27FC236}">
                <a16:creationId xmlns:a16="http://schemas.microsoft.com/office/drawing/2014/main" id="{C93FB1D4-9775-B6D5-8272-94FC7A46633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972" y="0"/>
            <a:ext cx="2432960" cy="243296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6C013520-EE0A-0633-B617-216ED4EB2415}"/>
              </a:ext>
            </a:extLst>
          </p:cNvPr>
          <p:cNvSpPr txBox="1">
            <a:spLocks/>
          </p:cNvSpPr>
          <p:nvPr/>
        </p:nvSpPr>
        <p:spPr>
          <a:xfrm>
            <a:off x="4369295" y="2445266"/>
            <a:ext cx="4691719" cy="3044856"/>
          </a:xfrm>
          <a:prstGeom prst="rect">
            <a:avLst/>
          </a:prstGeom>
        </p:spPr>
        <p:txBody>
          <a:bodyPr vert="horz" lIns="182880" tIns="91440" rIns="18288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914400">
              <a:buClr>
                <a:srgbClr val="002060"/>
              </a:buClr>
              <a:buFont typeface="+mj-lt"/>
              <a:buAutoNum type="arabicPeriod" startAt="3"/>
            </a:pPr>
            <a: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t>Use a circular board larger than 20 cm (such as candy lids) and 500 ml plastic bottles</a:t>
            </a:r>
          </a:p>
        </p:txBody>
      </p:sp>
      <p:pic>
        <p:nvPicPr>
          <p:cNvPr id="10" name="Picture 9">
            <a:extLst>
              <a:ext uri="{FF2B5EF4-FFF2-40B4-BE49-F238E27FC236}">
                <a16:creationId xmlns:a16="http://schemas.microsoft.com/office/drawing/2014/main" id="{13FA264F-2378-829A-958E-C41B64981C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546083" y="4707333"/>
            <a:ext cx="2579950" cy="3439934"/>
          </a:xfrm>
          <a:prstGeom prst="rect">
            <a:avLst/>
          </a:prstGeom>
        </p:spPr>
      </p:pic>
      <p:pic>
        <p:nvPicPr>
          <p:cNvPr id="12" name="Picture 11">
            <a:extLst>
              <a:ext uri="{FF2B5EF4-FFF2-40B4-BE49-F238E27FC236}">
                <a16:creationId xmlns:a16="http://schemas.microsoft.com/office/drawing/2014/main" id="{8E4AD861-4FC7-7E1E-DA13-5B052A1E267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46083" y="2564926"/>
            <a:ext cx="2591446" cy="2018712"/>
          </a:xfrm>
          <a:prstGeom prst="rect">
            <a:avLst/>
          </a:prstGeom>
        </p:spPr>
      </p:pic>
      <p:sp>
        <p:nvSpPr>
          <p:cNvPr id="14" name="Content Placeholder 2">
            <a:extLst>
              <a:ext uri="{FF2B5EF4-FFF2-40B4-BE49-F238E27FC236}">
                <a16:creationId xmlns:a16="http://schemas.microsoft.com/office/drawing/2014/main" id="{84DDA2FB-2A35-7C88-838E-B15CCDC9D7D1}"/>
              </a:ext>
            </a:extLst>
          </p:cNvPr>
          <p:cNvSpPr txBox="1">
            <a:spLocks/>
          </p:cNvSpPr>
          <p:nvPr/>
        </p:nvSpPr>
        <p:spPr>
          <a:xfrm>
            <a:off x="12487301" y="26524"/>
            <a:ext cx="8488666" cy="500581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914400">
              <a:buClr>
                <a:srgbClr val="002060"/>
              </a:buClr>
              <a:buFont typeface="+mj-lt"/>
              <a:buAutoNum type="arabicPeriod" startAt="7"/>
            </a:pPr>
            <a:r>
              <a:rPr lang="en-US" dirty="0">
                <a:solidFill>
                  <a:srgbClr val="002060"/>
                </a:solidFill>
                <a:latin typeface="Verdana" panose="020B0604030504040204" pitchFamily="34" charset="0"/>
                <a:ea typeface="Verdana" panose="020B0604030504040204" pitchFamily="34" charset="0"/>
                <a:cs typeface="Verdana" panose="020B0604030504040204" pitchFamily="34" charset="0"/>
              </a:rPr>
              <a:t>Wrap cardboard around the plastic bottle to adjust the column's thickness.</a:t>
            </a:r>
          </a:p>
          <a:p>
            <a:pPr marL="914400" indent="-914400">
              <a:buClr>
                <a:srgbClr val="002060"/>
              </a:buClr>
              <a:buFont typeface="+mj-lt"/>
              <a:buAutoNum type="arabicPeriod" startAt="7"/>
            </a:pPr>
            <a:r>
              <a:rPr lang="en-US" dirty="0">
                <a:solidFill>
                  <a:srgbClr val="002060"/>
                </a:solidFill>
                <a:latin typeface="Verdana" panose="020B0604030504040204" pitchFamily="34" charset="0"/>
                <a:ea typeface="Verdana" panose="020B0604030504040204" pitchFamily="34" charset="0"/>
                <a:cs typeface="Verdana" panose="020B0604030504040204" pitchFamily="34" charset="0"/>
              </a:rPr>
              <a:t>Attach the helical antenna to the column built in step 7.</a:t>
            </a:r>
          </a:p>
          <a:p>
            <a:pPr marL="914400" indent="-914400">
              <a:buClr>
                <a:srgbClr val="002060"/>
              </a:buClr>
              <a:buFont typeface="+mj-lt"/>
              <a:buAutoNum type="arabicPeriod" startAt="7"/>
            </a:pPr>
            <a: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t>Connect the centre pin of the SMA connector to the helical antenna using tin foil and secure it with tape.</a:t>
            </a:r>
            <a:r>
              <a:rPr lang="en-US"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t>Use a tester to check the electrical connectivity between the top of the helical antenna and the centre sleeve of the SMA connector</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marL="914400" indent="-914400">
              <a:buClr>
                <a:srgbClr val="002060"/>
              </a:buClr>
              <a:buFont typeface="+mj-lt"/>
              <a:buAutoNum type="arabicPeriod" startAt="7"/>
            </a:pP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17" name="Picture 16">
            <a:extLst>
              <a:ext uri="{FF2B5EF4-FFF2-40B4-BE49-F238E27FC236}">
                <a16:creationId xmlns:a16="http://schemas.microsoft.com/office/drawing/2014/main" id="{00F00E83-0664-A814-A059-C10EEE9815C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90315" y="9000650"/>
            <a:ext cx="3271836" cy="3970317"/>
          </a:xfrm>
          <a:prstGeom prst="rect">
            <a:avLst/>
          </a:prstGeom>
        </p:spPr>
      </p:pic>
      <p:cxnSp>
        <p:nvCxnSpPr>
          <p:cNvPr id="21" name="Straight Arrow Connector 20">
            <a:extLst>
              <a:ext uri="{FF2B5EF4-FFF2-40B4-BE49-F238E27FC236}">
                <a16:creationId xmlns:a16="http://schemas.microsoft.com/office/drawing/2014/main" id="{182E0748-8D2B-2F71-3A01-4569912C029B}"/>
              </a:ext>
            </a:extLst>
          </p:cNvPr>
          <p:cNvCxnSpPr>
            <a:cxnSpLocks/>
          </p:cNvCxnSpPr>
          <p:nvPr/>
        </p:nvCxnSpPr>
        <p:spPr>
          <a:xfrm>
            <a:off x="11172880" y="11589695"/>
            <a:ext cx="238832" cy="1148730"/>
          </a:xfrm>
          <a:prstGeom prst="straightConnector1">
            <a:avLst/>
          </a:prstGeom>
          <a:ln w="38100">
            <a:solidFill>
              <a:srgbClr val="FFFF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4D717349-48EE-93A8-84EE-F4702B09EF76}"/>
              </a:ext>
            </a:extLst>
          </p:cNvPr>
          <p:cNvCxnSpPr>
            <a:cxnSpLocks/>
          </p:cNvCxnSpPr>
          <p:nvPr/>
        </p:nvCxnSpPr>
        <p:spPr>
          <a:xfrm flipH="1">
            <a:off x="10030086" y="11237296"/>
            <a:ext cx="348112" cy="1501128"/>
          </a:xfrm>
          <a:prstGeom prst="straightConnector1">
            <a:avLst/>
          </a:prstGeom>
          <a:ln w="38100">
            <a:solidFill>
              <a:srgbClr val="FFFF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363CF260-5AE3-A586-CBB2-31A4E416CC24}"/>
              </a:ext>
            </a:extLst>
          </p:cNvPr>
          <p:cNvSpPr txBox="1"/>
          <p:nvPr/>
        </p:nvSpPr>
        <p:spPr>
          <a:xfrm>
            <a:off x="9609976" y="10788892"/>
            <a:ext cx="2587576" cy="584775"/>
          </a:xfrm>
          <a:prstGeom prst="rect">
            <a:avLst/>
          </a:prstGeom>
          <a:solidFill>
            <a:schemeClr val="tx1"/>
          </a:solidFill>
        </p:spPr>
        <p:txBody>
          <a:bodyPr wrap="square">
            <a:spAutoFit/>
          </a:bodyPr>
          <a:lstStyle/>
          <a:p>
            <a:r>
              <a:rPr lang="en-GB" sz="1600" dirty="0">
                <a:latin typeface="Verdana" panose="020B0604030504040204" pitchFamily="34" charset="0"/>
                <a:ea typeface="Verdana" panose="020B0604030504040204" pitchFamily="34" charset="0"/>
                <a:cs typeface="Verdana" panose="020B0604030504040204" pitchFamily="34" charset="0"/>
              </a:rPr>
              <a:t>Use metal washers for electrical connections.</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31" name="TextBox 30">
            <a:extLst>
              <a:ext uri="{FF2B5EF4-FFF2-40B4-BE49-F238E27FC236}">
                <a16:creationId xmlns:a16="http://schemas.microsoft.com/office/drawing/2014/main" id="{770C9AE3-67DB-D174-8CBF-2CD7822CC5A5}"/>
              </a:ext>
            </a:extLst>
          </p:cNvPr>
          <p:cNvSpPr txBox="1"/>
          <p:nvPr/>
        </p:nvSpPr>
        <p:spPr>
          <a:xfrm>
            <a:off x="19492872" y="8077263"/>
            <a:ext cx="2183220" cy="584775"/>
          </a:xfrm>
          <a:prstGeom prst="rect">
            <a:avLst/>
          </a:prstGeom>
          <a:solidFill>
            <a:schemeClr val="tx1"/>
          </a:solidFill>
        </p:spPr>
        <p:txBody>
          <a:bodyPr wrap="square">
            <a:spAutoFit/>
          </a:bodyPr>
          <a:lstStyle/>
          <a:p>
            <a:r>
              <a:rPr lang="en-GB" sz="1600" dirty="0">
                <a:latin typeface="Verdana" panose="020B0604030504040204" pitchFamily="34" charset="0"/>
                <a:ea typeface="Verdana" panose="020B0604030504040204" pitchFamily="34" charset="0"/>
                <a:cs typeface="Verdana" panose="020B0604030504040204" pitchFamily="34" charset="0"/>
              </a:rPr>
              <a:t>Centre pin of the SMA connecter</a:t>
            </a:r>
            <a:endParaRPr lang="en-US" sz="1600" dirty="0"/>
          </a:p>
        </p:txBody>
      </p:sp>
      <p:cxnSp>
        <p:nvCxnSpPr>
          <p:cNvPr id="32" name="Straight Arrow Connector 31">
            <a:extLst>
              <a:ext uri="{FF2B5EF4-FFF2-40B4-BE49-F238E27FC236}">
                <a16:creationId xmlns:a16="http://schemas.microsoft.com/office/drawing/2014/main" id="{77E21844-998D-B64B-7C48-66132CDCE6FB}"/>
              </a:ext>
            </a:extLst>
          </p:cNvPr>
          <p:cNvCxnSpPr>
            <a:cxnSpLocks/>
          </p:cNvCxnSpPr>
          <p:nvPr/>
        </p:nvCxnSpPr>
        <p:spPr>
          <a:xfrm flipV="1">
            <a:off x="20522460" y="7109237"/>
            <a:ext cx="676656" cy="887650"/>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8" name="Content Placeholder 2">
            <a:extLst>
              <a:ext uri="{FF2B5EF4-FFF2-40B4-BE49-F238E27FC236}">
                <a16:creationId xmlns:a16="http://schemas.microsoft.com/office/drawing/2014/main" id="{09E31A6A-C397-B653-840D-5B8DD9F78D13}"/>
              </a:ext>
            </a:extLst>
          </p:cNvPr>
          <p:cNvSpPr txBox="1">
            <a:spLocks/>
          </p:cNvSpPr>
          <p:nvPr/>
        </p:nvSpPr>
        <p:spPr>
          <a:xfrm>
            <a:off x="4423485" y="8839053"/>
            <a:ext cx="5244807" cy="4624042"/>
          </a:xfrm>
          <a:prstGeom prst="rect">
            <a:avLst/>
          </a:prstGeom>
        </p:spPr>
        <p:txBody>
          <a:bodyPr vert="horz" lIns="182880" tIns="91440" rIns="18288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914400">
              <a:buClr>
                <a:srgbClr val="002060"/>
              </a:buClr>
              <a:buFont typeface="+mj-lt"/>
              <a:buAutoNum type="arabicPeriod" startAt="5"/>
            </a:pPr>
            <a: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t>Attach an SMA connector to the lid using screws, washers, and nuts.</a:t>
            </a:r>
          </a:p>
          <a:p>
            <a:pPr marL="914400" indent="-914400">
              <a:buClr>
                <a:srgbClr val="002060"/>
              </a:buClr>
              <a:buFont typeface="+mj-lt"/>
              <a:buAutoNum type="arabicPeriod" startAt="5"/>
            </a:pPr>
            <a: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t>Use a tester, such as a </a:t>
            </a:r>
            <a:r>
              <a:rPr lang="en-GB" dirty="0" err="1">
                <a:solidFill>
                  <a:srgbClr val="002060"/>
                </a:solidFill>
                <a:latin typeface="Verdana" panose="020B0604030504040204" pitchFamily="34" charset="0"/>
                <a:ea typeface="Verdana" panose="020B0604030504040204" pitchFamily="34" charset="0"/>
                <a:cs typeface="Verdana" panose="020B0604030504040204" pitchFamily="34" charset="0"/>
              </a:rPr>
              <a:t>multimeter</a:t>
            </a:r>
            <a:r>
              <a:rPr lang="en-GB" dirty="0">
                <a:solidFill>
                  <a:srgbClr val="002060"/>
                </a:solidFill>
                <a:latin typeface="Verdana" panose="020B0604030504040204" pitchFamily="34" charset="0"/>
                <a:ea typeface="Verdana" panose="020B0604030504040204" pitchFamily="34" charset="0"/>
                <a:cs typeface="Verdana" panose="020B0604030504040204" pitchFamily="34" charset="0"/>
              </a:rPr>
              <a:t>, to check the electrical connectivity between the ground plane and the SMA connector.</a:t>
            </a:r>
            <a:endParaRPr lang="en-US"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TextBox 21">
            <a:extLst>
              <a:ext uri="{FF2B5EF4-FFF2-40B4-BE49-F238E27FC236}">
                <a16:creationId xmlns:a16="http://schemas.microsoft.com/office/drawing/2014/main" id="{39AB88ED-007A-4BDF-3C5A-A5289ABB3D07}"/>
              </a:ext>
            </a:extLst>
          </p:cNvPr>
          <p:cNvSpPr txBox="1"/>
          <p:nvPr/>
        </p:nvSpPr>
        <p:spPr>
          <a:xfrm>
            <a:off x="4423485" y="4633053"/>
            <a:ext cx="4659770" cy="3970318"/>
          </a:xfrm>
          <a:prstGeom prst="rect">
            <a:avLst/>
          </a:prstGeom>
          <a:noFill/>
        </p:spPr>
        <p:txBody>
          <a:bodyPr wrap="square">
            <a:spAutoFit/>
          </a:bodyPr>
          <a:lstStyle/>
          <a:p>
            <a:pPr marL="914400" indent="-914400">
              <a:buClr>
                <a:srgbClr val="002060"/>
              </a:buClr>
              <a:buFont typeface="+mj-lt"/>
              <a:buAutoNum type="arabicPeriod" startAt="4"/>
            </a:pPr>
            <a:r>
              <a:rPr lang="en-GB" sz="2800" dirty="0">
                <a:solidFill>
                  <a:srgbClr val="002060"/>
                </a:solidFill>
                <a:latin typeface="Verdana" panose="020B0604030504040204" pitchFamily="34" charset="0"/>
                <a:ea typeface="Verdana" panose="020B0604030504040204" pitchFamily="34" charset="0"/>
                <a:cs typeface="Verdana" panose="020B0604030504040204" pitchFamily="34" charset="0"/>
              </a:rPr>
              <a:t>Glue tin foil to the lid as a ground plane, drill a hole in the centre of the lid for the bottle opening and attach the bottle to the lid using the plastic bottle cap.</a:t>
            </a:r>
            <a:endParaRPr lang="en-US" sz="28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Box 26">
            <a:extLst>
              <a:ext uri="{FF2B5EF4-FFF2-40B4-BE49-F238E27FC236}">
                <a16:creationId xmlns:a16="http://schemas.microsoft.com/office/drawing/2014/main" id="{C192F9AB-DCBD-2A2C-DCB5-D43F375A9D99}"/>
              </a:ext>
            </a:extLst>
          </p:cNvPr>
          <p:cNvSpPr txBox="1"/>
          <p:nvPr/>
        </p:nvSpPr>
        <p:spPr>
          <a:xfrm>
            <a:off x="10781549" y="8341648"/>
            <a:ext cx="1354582" cy="584775"/>
          </a:xfrm>
          <a:prstGeom prst="rect">
            <a:avLst/>
          </a:prstGeom>
          <a:solidFill>
            <a:schemeClr val="tx1"/>
          </a:solidFill>
        </p:spPr>
        <p:txBody>
          <a:bodyPr wrap="square">
            <a:spAutoFit/>
          </a:bodyPr>
          <a:lstStyle/>
          <a:p>
            <a:r>
              <a:rPr lang="en-GB" sz="1600" dirty="0">
                <a:latin typeface="Verdana" panose="020B0604030504040204" pitchFamily="34" charset="0"/>
                <a:ea typeface="Verdana" panose="020B0604030504040204" pitchFamily="34" charset="0"/>
                <a:cs typeface="Verdana" panose="020B0604030504040204" pitchFamily="34" charset="0"/>
              </a:rPr>
              <a:t>SMA</a:t>
            </a:r>
          </a:p>
          <a:p>
            <a:r>
              <a:rPr lang="en-GB" sz="1600" dirty="0">
                <a:latin typeface="Verdana" panose="020B0604030504040204" pitchFamily="34" charset="0"/>
                <a:ea typeface="Verdana" panose="020B0604030504040204" pitchFamily="34" charset="0"/>
                <a:cs typeface="Verdana" panose="020B0604030504040204" pitchFamily="34" charset="0"/>
              </a:rPr>
              <a:t>connector</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33" name="TextBox 32">
            <a:extLst>
              <a:ext uri="{FF2B5EF4-FFF2-40B4-BE49-F238E27FC236}">
                <a16:creationId xmlns:a16="http://schemas.microsoft.com/office/drawing/2014/main" id="{33CB9951-89A1-E0D3-75AF-7BA16BC7D14D}"/>
              </a:ext>
            </a:extLst>
          </p:cNvPr>
          <p:cNvSpPr txBox="1"/>
          <p:nvPr/>
        </p:nvSpPr>
        <p:spPr>
          <a:xfrm>
            <a:off x="9609976" y="9896479"/>
            <a:ext cx="1015352" cy="584775"/>
          </a:xfrm>
          <a:prstGeom prst="rect">
            <a:avLst/>
          </a:prstGeom>
          <a:solidFill>
            <a:schemeClr val="tx1"/>
          </a:solidFill>
        </p:spPr>
        <p:txBody>
          <a:bodyPr wrap="square">
            <a:spAutoFit/>
          </a:bodyPr>
          <a:lstStyle/>
          <a:p>
            <a:r>
              <a:rPr lang="en-GB" sz="1600" dirty="0">
                <a:latin typeface="Verdana" panose="020B0604030504040204" pitchFamily="34" charset="0"/>
                <a:ea typeface="Verdana" panose="020B0604030504040204" pitchFamily="34" charset="0"/>
                <a:cs typeface="Verdana" panose="020B0604030504040204" pitchFamily="34" charset="0"/>
              </a:rPr>
              <a:t>Bottle</a:t>
            </a:r>
          </a:p>
          <a:p>
            <a:r>
              <a:rPr lang="en-GB" sz="1600" dirty="0">
                <a:latin typeface="Verdana" panose="020B0604030504040204" pitchFamily="34" charset="0"/>
                <a:ea typeface="Verdana" panose="020B0604030504040204" pitchFamily="34" charset="0"/>
                <a:cs typeface="Verdana" panose="020B0604030504040204" pitchFamily="34" charset="0"/>
              </a:rPr>
              <a:t>Cap</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3">
            <a:extLst>
              <a:ext uri="{FF2B5EF4-FFF2-40B4-BE49-F238E27FC236}">
                <a16:creationId xmlns:a16="http://schemas.microsoft.com/office/drawing/2014/main" id="{CF1843BE-FB72-9113-9F10-C5326351CC98}"/>
              </a:ext>
            </a:extLst>
          </p:cNvPr>
          <p:cNvSpPr txBox="1">
            <a:spLocks/>
          </p:cNvSpPr>
          <p:nvPr/>
        </p:nvSpPr>
        <p:spPr>
          <a:xfrm>
            <a:off x="23241000" y="13207999"/>
            <a:ext cx="889000" cy="4064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6CB4B4D-7CA3-9044-876B-883B54F8677D}" type="slidenum">
              <a:rPr lang="en-GB" sz="2000" smtClean="0">
                <a:solidFill>
                  <a:schemeClr val="tx1"/>
                </a:solidFill>
                <a:latin typeface="Verdana" panose="020B0604030504040204" pitchFamily="34" charset="0"/>
                <a:ea typeface="Verdana" panose="020B0604030504040204" pitchFamily="34" charset="0"/>
                <a:cs typeface="Verdana" panose="020B0604030504040204" pitchFamily="34" charset="0"/>
              </a:rPr>
              <a:pPr/>
              <a:t>21</a:t>
            </a:fld>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A bottle inside of a paper bag&#10;&#10;AI-generated content may be incorrect.">
            <a:extLst>
              <a:ext uri="{FF2B5EF4-FFF2-40B4-BE49-F238E27FC236}">
                <a16:creationId xmlns:a16="http://schemas.microsoft.com/office/drawing/2014/main" id="{9E6EC79A-C5CE-8999-75C7-A413543016BE}"/>
              </a:ext>
            </a:extLst>
          </p:cNvPr>
          <p:cNvPicPr>
            <a:picLocks noChangeAspect="1"/>
          </p:cNvPicPr>
          <p:nvPr/>
        </p:nvPicPr>
        <p:blipFill>
          <a:blip r:embed="rId11"/>
          <a:stretch>
            <a:fillRect/>
          </a:stretch>
        </p:blipFill>
        <p:spPr>
          <a:xfrm>
            <a:off x="20916746" y="12497"/>
            <a:ext cx="3429000" cy="4711700"/>
          </a:xfrm>
          <a:prstGeom prst="rect">
            <a:avLst/>
          </a:prstGeom>
        </p:spPr>
      </p:pic>
    </p:spTree>
    <p:extLst>
      <p:ext uri="{BB962C8B-B14F-4D97-AF65-F5344CB8AC3E}">
        <p14:creationId xmlns:p14="http://schemas.microsoft.com/office/powerpoint/2010/main" val="152161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DF134-20F7-C3BD-CDDD-2D9A16269C9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CC26FB-92A0-C662-1C81-451D8BB86C6E}"/>
              </a:ext>
            </a:extLst>
          </p:cNvPr>
          <p:cNvSpPr>
            <a:spLocks noGrp="1"/>
          </p:cNvSpPr>
          <p:nvPr>
            <p:ph type="title"/>
          </p:nvPr>
        </p:nvSpPr>
        <p:spPr>
          <a:xfrm>
            <a:off x="2149942" y="2268323"/>
            <a:ext cx="20354407" cy="2861754"/>
          </a:xfrm>
        </p:spPr>
        <p:txBody>
          <a:bodyPr/>
          <a:lstStyle/>
          <a:p>
            <a:r>
              <a:rPr lang="en-US" sz="8800" dirty="0"/>
              <a:t>SKAO TTRT Windows App Demo</a:t>
            </a:r>
          </a:p>
        </p:txBody>
      </p:sp>
      <p:sp>
        <p:nvSpPr>
          <p:cNvPr id="8" name="Slide Number Placeholder 7">
            <a:extLst>
              <a:ext uri="{FF2B5EF4-FFF2-40B4-BE49-F238E27FC236}">
                <a16:creationId xmlns:a16="http://schemas.microsoft.com/office/drawing/2014/main" id="{C6655998-F30E-80E2-3FAD-EE0C6351DC3B}"/>
              </a:ext>
            </a:extLst>
          </p:cNvPr>
          <p:cNvSpPr>
            <a:spLocks noGrp="1"/>
          </p:cNvSpPr>
          <p:nvPr>
            <p:ph type="sldNum" sz="quarter" idx="28"/>
          </p:nvPr>
        </p:nvSpPr>
        <p:spPr/>
        <p:txBody>
          <a:bodyPr/>
          <a:lstStyle/>
          <a:p>
            <a:fld id="{86CB4B4D-7CA3-9044-876B-883B54F8677D}" type="slidenum">
              <a:rPr lang="en-GB" smtClean="0"/>
              <a:pPr/>
              <a:t>22</a:t>
            </a:fld>
            <a:endParaRPr lang="en-GB" dirty="0"/>
          </a:p>
        </p:txBody>
      </p:sp>
      <p:sp>
        <p:nvSpPr>
          <p:cNvPr id="4" name="TextBox 3">
            <a:extLst>
              <a:ext uri="{FF2B5EF4-FFF2-40B4-BE49-F238E27FC236}">
                <a16:creationId xmlns:a16="http://schemas.microsoft.com/office/drawing/2014/main" id="{DE5206B8-3406-2FB7-FCF0-581896836D4E}"/>
              </a:ext>
            </a:extLst>
          </p:cNvPr>
          <p:cNvSpPr txBox="1"/>
          <p:nvPr/>
        </p:nvSpPr>
        <p:spPr>
          <a:xfrm>
            <a:off x="199226" y="5130077"/>
            <a:ext cx="15268755" cy="1077218"/>
          </a:xfrm>
          <a:prstGeom prst="rect">
            <a:avLst/>
          </a:prstGeom>
          <a:noFill/>
        </p:spPr>
        <p:txBody>
          <a:bodyPr wrap="square">
            <a:spAutoFit/>
          </a:bodyPr>
          <a:lstStyle/>
          <a:p>
            <a:r>
              <a:rPr lang="en-US" sz="3200" dirty="0">
                <a:solidFill>
                  <a:srgbClr val="002060"/>
                </a:solidFill>
                <a:hlinkClick r:id="rId2">
                  <a:extLst>
                    <a:ext uri="{A12FA001-AC4F-418D-AE19-62706E023703}">
                      <ahyp:hlinkClr xmlns:ahyp="http://schemas.microsoft.com/office/drawing/2018/hyperlinkcolor" val="tx"/>
                    </a:ext>
                  </a:extLst>
                </a:hlinkClick>
              </a:rPr>
              <a:t>https://gitlab.com/ska-telescope/ska-tabletop-radiotelescope/-/packages/40199961</a:t>
            </a:r>
            <a:endParaRPr lang="en-US" sz="3200" dirty="0">
              <a:solidFill>
                <a:srgbClr val="002060"/>
              </a:solidFill>
            </a:endParaRPr>
          </a:p>
          <a:p>
            <a:endParaRPr lang="en-US" sz="3200" dirty="0">
              <a:solidFill>
                <a:srgbClr val="002060"/>
              </a:solidFill>
            </a:endParaRPr>
          </a:p>
        </p:txBody>
      </p:sp>
      <p:pic>
        <p:nvPicPr>
          <p:cNvPr id="5" name="Picture 4">
            <a:extLst>
              <a:ext uri="{FF2B5EF4-FFF2-40B4-BE49-F238E27FC236}">
                <a16:creationId xmlns:a16="http://schemas.microsoft.com/office/drawing/2014/main" id="{46146A5D-8ACE-8D5B-E4E3-5E8A17EE0D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856514"/>
            <a:ext cx="15344837" cy="5051552"/>
          </a:xfrm>
          <a:prstGeom prst="rect">
            <a:avLst/>
          </a:prstGeom>
        </p:spPr>
      </p:pic>
      <p:pic>
        <p:nvPicPr>
          <p:cNvPr id="1026" name="Picture 2">
            <a:extLst>
              <a:ext uri="{FF2B5EF4-FFF2-40B4-BE49-F238E27FC236}">
                <a16:creationId xmlns:a16="http://schemas.microsoft.com/office/drawing/2014/main" id="{72E03AC3-592C-3375-DB6D-42F3BDCC83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67207" y="4096040"/>
            <a:ext cx="8572500" cy="857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80016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E86A07-C3FB-E55D-39E1-AF4C178020CD}"/>
              </a:ext>
            </a:extLst>
          </p:cNvPr>
          <p:cNvSpPr>
            <a:spLocks noGrp="1"/>
          </p:cNvSpPr>
          <p:nvPr>
            <p:ph type="body" sz="half" idx="1"/>
          </p:nvPr>
        </p:nvSpPr>
        <p:spPr>
          <a:xfrm>
            <a:off x="129719" y="1737951"/>
            <a:ext cx="13638039" cy="10240098"/>
          </a:xfrm>
        </p:spPr>
        <p:txBody>
          <a:bodyPr/>
          <a:lstStyle/>
          <a:p>
            <a:r>
              <a:rPr lang="en-GB" dirty="0"/>
              <a:t>Setting up an observation environment posed a significant barrier for general users. </a:t>
            </a:r>
          </a:p>
          <a:p>
            <a:r>
              <a:rPr lang="en-GB" dirty="0"/>
              <a:t>To facilitate HI observations, SKAO has developed a dedicated application for Windows PCs.</a:t>
            </a:r>
          </a:p>
          <a:p>
            <a:r>
              <a:rPr lang="en-GB" dirty="0"/>
              <a:t>Thanks to this new application, the number of successful observations has increased markedly.</a:t>
            </a:r>
          </a:p>
          <a:p>
            <a:pPr marL="0" indent="0">
              <a:buNone/>
            </a:pPr>
            <a:endParaRPr lang="en-US" dirty="0"/>
          </a:p>
        </p:txBody>
      </p:sp>
      <p:sp>
        <p:nvSpPr>
          <p:cNvPr id="3" name="Title 2">
            <a:extLst>
              <a:ext uri="{FF2B5EF4-FFF2-40B4-BE49-F238E27FC236}">
                <a16:creationId xmlns:a16="http://schemas.microsoft.com/office/drawing/2014/main" id="{911279AD-B013-9E79-3856-5D3ECA162D02}"/>
              </a:ext>
            </a:extLst>
          </p:cNvPr>
          <p:cNvSpPr>
            <a:spLocks noGrp="1"/>
          </p:cNvSpPr>
          <p:nvPr>
            <p:ph type="title"/>
          </p:nvPr>
        </p:nvSpPr>
        <p:spPr>
          <a:xfrm>
            <a:off x="0" y="-36485"/>
            <a:ext cx="18906226" cy="1897955"/>
          </a:xfrm>
        </p:spPr>
        <p:txBody>
          <a:bodyPr/>
          <a:lstStyle/>
          <a:p>
            <a:r>
              <a:rPr lang="en-GB" dirty="0"/>
              <a:t>HI Observation Software for Windows</a:t>
            </a:r>
            <a:endParaRPr lang="en-US" dirty="0"/>
          </a:p>
        </p:txBody>
      </p:sp>
      <p:sp>
        <p:nvSpPr>
          <p:cNvPr id="8" name="Slide Number Placeholder 7">
            <a:extLst>
              <a:ext uri="{FF2B5EF4-FFF2-40B4-BE49-F238E27FC236}">
                <a16:creationId xmlns:a16="http://schemas.microsoft.com/office/drawing/2014/main" id="{FBC93291-1C61-0137-ADE4-E2D486B633F2}"/>
              </a:ext>
            </a:extLst>
          </p:cNvPr>
          <p:cNvSpPr>
            <a:spLocks noGrp="1"/>
          </p:cNvSpPr>
          <p:nvPr>
            <p:ph type="sldNum" sz="quarter" idx="28"/>
          </p:nvPr>
        </p:nvSpPr>
        <p:spPr/>
        <p:txBody>
          <a:bodyPr/>
          <a:lstStyle/>
          <a:p>
            <a:fld id="{86CB4B4D-7CA3-9044-876B-883B54F8677D}" type="slidenum">
              <a:rPr lang="en-GB" smtClean="0"/>
              <a:pPr/>
              <a:t>23</a:t>
            </a:fld>
            <a:endParaRPr lang="en-GB" dirty="0"/>
          </a:p>
        </p:txBody>
      </p:sp>
      <p:pic>
        <p:nvPicPr>
          <p:cNvPr id="9" name="Picture 8">
            <a:extLst>
              <a:ext uri="{FF2B5EF4-FFF2-40B4-BE49-F238E27FC236}">
                <a16:creationId xmlns:a16="http://schemas.microsoft.com/office/drawing/2014/main" id="{7EA99CC6-20B1-AB30-5103-36802E8C8AA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8771079" y="0"/>
            <a:ext cx="5612921" cy="4333412"/>
          </a:xfrm>
          <a:prstGeom prst="rect">
            <a:avLst/>
          </a:prstGeom>
        </p:spPr>
      </p:pic>
      <p:pic>
        <p:nvPicPr>
          <p:cNvPr id="10" name="Picture 9">
            <a:extLst>
              <a:ext uri="{FF2B5EF4-FFF2-40B4-BE49-F238E27FC236}">
                <a16:creationId xmlns:a16="http://schemas.microsoft.com/office/drawing/2014/main" id="{F5A21C8F-3A75-2B82-97B5-DCD59577BFB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667210" y="4411432"/>
            <a:ext cx="5716790" cy="2513882"/>
          </a:xfrm>
          <a:prstGeom prst="rect">
            <a:avLst/>
          </a:prstGeom>
        </p:spPr>
      </p:pic>
      <p:pic>
        <p:nvPicPr>
          <p:cNvPr id="11" name="Picture 10">
            <a:extLst>
              <a:ext uri="{FF2B5EF4-FFF2-40B4-BE49-F238E27FC236}">
                <a16:creationId xmlns:a16="http://schemas.microsoft.com/office/drawing/2014/main" id="{E936108C-F113-AEC4-E654-6778B26F738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143518" y="1372893"/>
            <a:ext cx="2896058" cy="5097062"/>
          </a:xfrm>
          <a:prstGeom prst="rect">
            <a:avLst/>
          </a:prstGeom>
        </p:spPr>
      </p:pic>
      <p:pic>
        <p:nvPicPr>
          <p:cNvPr id="12" name="Picture 11" descr="A graph showing a graph of hydrogen line&#10;&#10;Description automatically generated with medium confidence">
            <a:extLst>
              <a:ext uri="{FF2B5EF4-FFF2-40B4-BE49-F238E27FC236}">
                <a16:creationId xmlns:a16="http://schemas.microsoft.com/office/drawing/2014/main" id="{17377AC6-23E1-995B-D054-F14DF9E7289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914439" y="6930355"/>
            <a:ext cx="9215561" cy="6199624"/>
          </a:xfrm>
          <a:prstGeom prst="rect">
            <a:avLst/>
          </a:prstGeom>
        </p:spPr>
      </p:pic>
    </p:spTree>
    <p:extLst>
      <p:ext uri="{BB962C8B-B14F-4D97-AF65-F5344CB8AC3E}">
        <p14:creationId xmlns:p14="http://schemas.microsoft.com/office/powerpoint/2010/main" val="215076623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4ABFF-A9F3-520D-68A8-4B59697F629F}"/>
            </a:ext>
          </a:extLst>
        </p:cNvPr>
        <p:cNvGrpSpPr/>
        <p:nvPr/>
      </p:nvGrpSpPr>
      <p:grpSpPr>
        <a:xfrm>
          <a:off x="0" y="0"/>
          <a:ext cx="0" cy="0"/>
          <a:chOff x="0" y="0"/>
          <a:chExt cx="0" cy="0"/>
        </a:xfrm>
      </p:grpSpPr>
      <p:pic>
        <p:nvPicPr>
          <p:cNvPr id="5" name="Picture 4" descr="A close-up of a cylinder&#10;&#10;AI-generated content may be incorrect.">
            <a:extLst>
              <a:ext uri="{FF2B5EF4-FFF2-40B4-BE49-F238E27FC236}">
                <a16:creationId xmlns:a16="http://schemas.microsoft.com/office/drawing/2014/main" id="{BDFD2160-D5F2-72A9-373B-063977324F1F}"/>
              </a:ext>
            </a:extLst>
          </p:cNvPr>
          <p:cNvPicPr>
            <a:picLocks noChangeAspect="1"/>
          </p:cNvPicPr>
          <p:nvPr/>
        </p:nvPicPr>
        <p:blipFill>
          <a:blip r:embed="rId5"/>
          <a:stretch>
            <a:fillRect/>
          </a:stretch>
        </p:blipFill>
        <p:spPr>
          <a:xfrm>
            <a:off x="-34505" y="3293374"/>
            <a:ext cx="3911600" cy="6197600"/>
          </a:xfrm>
          <a:prstGeom prst="rect">
            <a:avLst/>
          </a:prstGeom>
        </p:spPr>
      </p:pic>
      <p:sp>
        <p:nvSpPr>
          <p:cNvPr id="151" name="Double-click to edit">
            <a:extLst>
              <a:ext uri="{FF2B5EF4-FFF2-40B4-BE49-F238E27FC236}">
                <a16:creationId xmlns:a16="http://schemas.microsoft.com/office/drawing/2014/main" id="{A9F21CF4-5D09-75FC-AB23-8EBB89AD4D70}"/>
              </a:ext>
            </a:extLst>
          </p:cNvPr>
          <p:cNvSpPr txBox="1">
            <a:spLocks noGrp="1"/>
          </p:cNvSpPr>
          <p:nvPr>
            <p:ph type="title"/>
          </p:nvPr>
        </p:nvSpPr>
        <p:spPr>
          <a:xfrm>
            <a:off x="0" y="24752"/>
            <a:ext cx="15417210" cy="1897955"/>
          </a:xfrm>
          <a:noFill/>
        </p:spPr>
        <p:txBody>
          <a:bodyPr/>
          <a:lstStyle/>
          <a:p>
            <a:r>
              <a:rPr lang="en-GB" sz="6000" b="1" dirty="0">
                <a:solidFill>
                  <a:srgbClr val="002060"/>
                </a:solidFill>
                <a:latin typeface="Calibri" panose="020F0502020204030204" pitchFamily="34" charset="0"/>
                <a:cs typeface="Calibri" panose="020F0502020204030204" pitchFamily="34" charset="0"/>
              </a:rPr>
              <a:t>SKAO Windows App Demo</a:t>
            </a:r>
          </a:p>
        </p:txBody>
      </p:sp>
      <p:sp>
        <p:nvSpPr>
          <p:cNvPr id="156" name="Line">
            <a:extLst>
              <a:ext uri="{FF2B5EF4-FFF2-40B4-BE49-F238E27FC236}">
                <a16:creationId xmlns:a16="http://schemas.microsoft.com/office/drawing/2014/main" id="{817D83AC-E059-AD1D-55D5-41F6A223DD6C}"/>
              </a:ext>
            </a:extLst>
          </p:cNvPr>
          <p:cNvSpPr/>
          <p:nvPr/>
        </p:nvSpPr>
        <p:spPr>
          <a:xfrm>
            <a:off x="1625084" y="13068300"/>
            <a:ext cx="24384001" cy="0"/>
          </a:xfrm>
          <a:prstGeom prst="line">
            <a:avLst/>
          </a:prstGeom>
          <a:ln w="12700">
            <a:solidFill>
              <a:srgbClr val="FFFFFF">
                <a:alpha val="50000"/>
              </a:srgbClr>
            </a:solidFill>
            <a:miter lim="400000"/>
          </a:ln>
        </p:spPr>
        <p:txBody>
          <a:bodyPr lIns="50800" tIns="50800" rIns="50800" bIns="50800" anchor="ctr"/>
          <a:lstStyle/>
          <a:p>
            <a:pPr algn="ctr">
              <a:defRPr sz="5000">
                <a:solidFill>
                  <a:srgbClr val="535353"/>
                </a:solidFill>
                <a:latin typeface="Gill Sans Light"/>
                <a:ea typeface="Gill Sans Light"/>
                <a:cs typeface="Gill Sans Light"/>
                <a:sym typeface="Gill Sans Light"/>
              </a:defRPr>
            </a:pPr>
            <a:endParaRPr lang="en-GB" dirty="0"/>
          </a:p>
        </p:txBody>
      </p:sp>
      <p:sp>
        <p:nvSpPr>
          <p:cNvPr id="8" name="Slide Number Placeholder 3">
            <a:extLst>
              <a:ext uri="{FF2B5EF4-FFF2-40B4-BE49-F238E27FC236}">
                <a16:creationId xmlns:a16="http://schemas.microsoft.com/office/drawing/2014/main" id="{034500A0-E33E-FA0B-22E0-0AAB09F128DF}"/>
              </a:ext>
            </a:extLst>
          </p:cNvPr>
          <p:cNvSpPr txBox="1">
            <a:spLocks/>
          </p:cNvSpPr>
          <p:nvPr/>
        </p:nvSpPr>
        <p:spPr>
          <a:xfrm>
            <a:off x="23241000" y="13207999"/>
            <a:ext cx="889000" cy="4064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6CB4B4D-7CA3-9044-876B-883B54F8677D}" type="slidenum">
              <a:rPr lang="en-GB" sz="2000" smtClean="0">
                <a:solidFill>
                  <a:schemeClr val="tx1"/>
                </a:solidFill>
                <a:latin typeface="Verdana" panose="020B0604030504040204" pitchFamily="34" charset="0"/>
                <a:ea typeface="Verdana" panose="020B0604030504040204" pitchFamily="34" charset="0"/>
                <a:cs typeface="Verdana" panose="020B0604030504040204" pitchFamily="34" charset="0"/>
              </a:rPr>
              <a:pPr/>
              <a:t>24</a:t>
            </a:fld>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8EE24A3B-6FB4-23C0-A179-EF13C04442DD}"/>
              </a:ext>
            </a:extLst>
          </p:cNvPr>
          <p:cNvSpPr txBox="1"/>
          <p:nvPr/>
        </p:nvSpPr>
        <p:spPr>
          <a:xfrm>
            <a:off x="1365019" y="8222045"/>
            <a:ext cx="2347117" cy="1077218"/>
          </a:xfrm>
          <a:prstGeom prst="rect">
            <a:avLst/>
          </a:prstGeom>
          <a:solidFill>
            <a:schemeClr val="tx1"/>
          </a:solidFill>
        </p:spPr>
        <p:txBody>
          <a:bodyPr wrap="none" rtlCol="0">
            <a:spAutoFit/>
          </a:bodyPr>
          <a:lstStyle/>
          <a:p>
            <a:r>
              <a:rPr lang="en-US" sz="3200" dirty="0"/>
              <a:t>RF </a:t>
            </a:r>
          </a:p>
          <a:p>
            <a:r>
              <a:rPr lang="en-US" sz="3200" dirty="0"/>
              <a:t>Termination</a:t>
            </a:r>
          </a:p>
        </p:txBody>
      </p:sp>
      <p:cxnSp>
        <p:nvCxnSpPr>
          <p:cNvPr id="9" name="Straight Arrow Connector 8">
            <a:extLst>
              <a:ext uri="{FF2B5EF4-FFF2-40B4-BE49-F238E27FC236}">
                <a16:creationId xmlns:a16="http://schemas.microsoft.com/office/drawing/2014/main" id="{0F590ED6-E3E2-92C0-020C-4C79C9A2C9F4}"/>
              </a:ext>
            </a:extLst>
          </p:cNvPr>
          <p:cNvCxnSpPr>
            <a:cxnSpLocks/>
          </p:cNvCxnSpPr>
          <p:nvPr/>
        </p:nvCxnSpPr>
        <p:spPr>
          <a:xfrm flipV="1">
            <a:off x="2242868" y="7556740"/>
            <a:ext cx="345057" cy="734317"/>
          </a:xfrm>
          <a:prstGeom prst="straightConnector1">
            <a:avLst/>
          </a:prstGeom>
          <a:ln w="76200">
            <a:solidFill>
              <a:srgbClr val="FFFF00"/>
            </a:solidFill>
            <a:tailEnd type="triangle"/>
          </a:ln>
        </p:spPr>
        <p:style>
          <a:lnRef idx="1">
            <a:schemeClr val="accent2"/>
          </a:lnRef>
          <a:fillRef idx="0">
            <a:schemeClr val="accent2"/>
          </a:fillRef>
          <a:effectRef idx="0">
            <a:schemeClr val="accent2"/>
          </a:effectRef>
          <a:fontRef idx="minor">
            <a:schemeClr val="tx1"/>
          </a:fontRef>
        </p:style>
      </p:cxnSp>
      <p:pic>
        <p:nvPicPr>
          <p:cNvPr id="12" name="Untitled_prep (online-video-cutter.com).mp4">
            <a:hlinkClick r:id="" action="ppaction://media"/>
            <a:extLst>
              <a:ext uri="{FF2B5EF4-FFF2-40B4-BE49-F238E27FC236}">
                <a16:creationId xmlns:a16="http://schemas.microsoft.com/office/drawing/2014/main" id="{8424814A-2D28-69C9-ABE7-61E8C8700D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71746" y="1140475"/>
            <a:ext cx="20431787" cy="12067524"/>
          </a:xfrm>
          <a:prstGeom prst="rect">
            <a:avLst/>
          </a:prstGeom>
        </p:spPr>
      </p:pic>
    </p:spTree>
    <p:extLst>
      <p:ext uri="{BB962C8B-B14F-4D97-AF65-F5344CB8AC3E}">
        <p14:creationId xmlns:p14="http://schemas.microsoft.com/office/powerpoint/2010/main" val="32620449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D93D0-06CE-0537-344D-F99179B7CE3D}"/>
            </a:ext>
          </a:extLst>
        </p:cNvPr>
        <p:cNvGrpSpPr/>
        <p:nvPr/>
      </p:nvGrpSpPr>
      <p:grpSpPr>
        <a:xfrm>
          <a:off x="0" y="0"/>
          <a:ext cx="0" cy="0"/>
          <a:chOff x="0" y="0"/>
          <a:chExt cx="0" cy="0"/>
        </a:xfrm>
      </p:grpSpPr>
      <p:sp>
        <p:nvSpPr>
          <p:cNvPr id="151" name="Double-click to edit">
            <a:extLst>
              <a:ext uri="{FF2B5EF4-FFF2-40B4-BE49-F238E27FC236}">
                <a16:creationId xmlns:a16="http://schemas.microsoft.com/office/drawing/2014/main" id="{536B9F9E-8F48-9063-61E2-20A14B3C19F6}"/>
              </a:ext>
            </a:extLst>
          </p:cNvPr>
          <p:cNvSpPr txBox="1">
            <a:spLocks noGrp="1"/>
          </p:cNvSpPr>
          <p:nvPr>
            <p:ph type="title"/>
          </p:nvPr>
        </p:nvSpPr>
        <p:spPr>
          <a:xfrm>
            <a:off x="0" y="24752"/>
            <a:ext cx="15417210" cy="1897955"/>
          </a:xfrm>
          <a:noFill/>
        </p:spPr>
        <p:txBody>
          <a:bodyPr/>
          <a:lstStyle/>
          <a:p>
            <a:r>
              <a:rPr lang="en-GB" sz="6000" b="1" dirty="0">
                <a:solidFill>
                  <a:srgbClr val="002060"/>
                </a:solidFill>
                <a:latin typeface="Calibri" panose="020F0502020204030204" pitchFamily="34" charset="0"/>
                <a:cs typeface="Calibri" panose="020F0502020204030204" pitchFamily="34" charset="0"/>
              </a:rPr>
              <a:t>SKAO Windows App Demo</a:t>
            </a:r>
          </a:p>
        </p:txBody>
      </p:sp>
      <p:sp>
        <p:nvSpPr>
          <p:cNvPr id="156" name="Line">
            <a:extLst>
              <a:ext uri="{FF2B5EF4-FFF2-40B4-BE49-F238E27FC236}">
                <a16:creationId xmlns:a16="http://schemas.microsoft.com/office/drawing/2014/main" id="{B297BFA6-DEDE-8691-0504-B9A9EB60CB26}"/>
              </a:ext>
            </a:extLst>
          </p:cNvPr>
          <p:cNvSpPr/>
          <p:nvPr/>
        </p:nvSpPr>
        <p:spPr>
          <a:xfrm>
            <a:off x="1625084" y="13068300"/>
            <a:ext cx="24384001" cy="0"/>
          </a:xfrm>
          <a:prstGeom prst="line">
            <a:avLst/>
          </a:prstGeom>
          <a:ln w="12700">
            <a:solidFill>
              <a:srgbClr val="FFFFFF">
                <a:alpha val="50000"/>
              </a:srgbClr>
            </a:solidFill>
            <a:miter lim="400000"/>
          </a:ln>
        </p:spPr>
        <p:txBody>
          <a:bodyPr lIns="50800" tIns="50800" rIns="50800" bIns="50800" anchor="ctr"/>
          <a:lstStyle/>
          <a:p>
            <a:pPr algn="ctr">
              <a:defRPr sz="5000">
                <a:solidFill>
                  <a:srgbClr val="535353"/>
                </a:solidFill>
                <a:latin typeface="Gill Sans Light"/>
                <a:ea typeface="Gill Sans Light"/>
                <a:cs typeface="Gill Sans Light"/>
                <a:sym typeface="Gill Sans Light"/>
              </a:defRPr>
            </a:pPr>
            <a:endParaRPr lang="en-GB" dirty="0"/>
          </a:p>
        </p:txBody>
      </p:sp>
      <p:sp>
        <p:nvSpPr>
          <p:cNvPr id="8" name="Slide Number Placeholder 3">
            <a:extLst>
              <a:ext uri="{FF2B5EF4-FFF2-40B4-BE49-F238E27FC236}">
                <a16:creationId xmlns:a16="http://schemas.microsoft.com/office/drawing/2014/main" id="{07723CE3-510F-6F69-6E97-4D80A5B44383}"/>
              </a:ext>
            </a:extLst>
          </p:cNvPr>
          <p:cNvSpPr txBox="1">
            <a:spLocks/>
          </p:cNvSpPr>
          <p:nvPr/>
        </p:nvSpPr>
        <p:spPr>
          <a:xfrm>
            <a:off x="23241000" y="13207999"/>
            <a:ext cx="889000" cy="4064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6CB4B4D-7CA3-9044-876B-883B54F8677D}" type="slidenum">
              <a:rPr lang="en-GB" sz="2000" smtClean="0">
                <a:solidFill>
                  <a:schemeClr val="tx1"/>
                </a:solidFill>
                <a:latin typeface="Verdana" panose="020B0604030504040204" pitchFamily="34" charset="0"/>
                <a:ea typeface="Verdana" panose="020B0604030504040204" pitchFamily="34" charset="0"/>
                <a:cs typeface="Verdana" panose="020B0604030504040204" pitchFamily="34" charset="0"/>
              </a:rPr>
              <a:pPr/>
              <a:t>25</a:t>
            </a:fld>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Untitled_HI (online-video-cutter.com).mp4">
            <a:hlinkClick r:id="" action="ppaction://media"/>
            <a:extLst>
              <a:ext uri="{FF2B5EF4-FFF2-40B4-BE49-F238E27FC236}">
                <a16:creationId xmlns:a16="http://schemas.microsoft.com/office/drawing/2014/main" id="{7656168C-E7C1-E0BF-4A8A-33C8E3B581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84651" y="1218696"/>
            <a:ext cx="20299349" cy="11989303"/>
          </a:xfrm>
          <a:prstGeom prst="rect">
            <a:avLst/>
          </a:prstGeom>
        </p:spPr>
      </p:pic>
      <p:pic>
        <p:nvPicPr>
          <p:cNvPr id="5" name="Picture 4" descr="A person holding a balloon in front of a large satellite dish&#10;&#10;AI-generated content may be incorrect.">
            <a:extLst>
              <a:ext uri="{FF2B5EF4-FFF2-40B4-BE49-F238E27FC236}">
                <a16:creationId xmlns:a16="http://schemas.microsoft.com/office/drawing/2014/main" id="{177C4BF6-8381-98EF-8AD1-16D4D885C217}"/>
              </a:ext>
            </a:extLst>
          </p:cNvPr>
          <p:cNvPicPr>
            <a:picLocks noChangeAspect="1"/>
          </p:cNvPicPr>
          <p:nvPr/>
        </p:nvPicPr>
        <p:blipFill>
          <a:blip r:embed="rId6"/>
          <a:stretch>
            <a:fillRect/>
          </a:stretch>
        </p:blipFill>
        <p:spPr>
          <a:xfrm>
            <a:off x="-17450" y="3549398"/>
            <a:ext cx="4102100" cy="7048500"/>
          </a:xfrm>
          <a:prstGeom prst="rect">
            <a:avLst/>
          </a:prstGeom>
        </p:spPr>
      </p:pic>
    </p:spTree>
    <p:extLst>
      <p:ext uri="{BB962C8B-B14F-4D97-AF65-F5344CB8AC3E}">
        <p14:creationId xmlns:p14="http://schemas.microsoft.com/office/powerpoint/2010/main" val="8554693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1448227" y="2324325"/>
            <a:ext cx="21792900" cy="4441800"/>
          </a:xfrm>
          <a:prstGeom prst="rect">
            <a:avLst/>
          </a:prstGeom>
          <a:noFill/>
          <a:ln>
            <a:noFill/>
          </a:ln>
        </p:spPr>
        <p:txBody>
          <a:bodyPr spcFirstLastPara="1" wrap="square" lIns="50800" tIns="0" rIns="50800" bIns="50800" anchor="b" anchorCtr="0">
            <a:noAutofit/>
          </a:bodyPr>
          <a:lstStyle/>
          <a:p>
            <a:pPr marL="0" lvl="0" indent="0" algn="l" rtl="0">
              <a:lnSpc>
                <a:spcPct val="100000"/>
              </a:lnSpc>
              <a:spcBef>
                <a:spcPts val="0"/>
              </a:spcBef>
              <a:spcAft>
                <a:spcPts val="0"/>
              </a:spcAft>
              <a:buSzPts val="6000"/>
              <a:buNone/>
            </a:pPr>
            <a:r>
              <a:rPr lang="en-US" sz="8800" dirty="0"/>
              <a:t>Thank you!</a:t>
            </a:r>
            <a:endParaRPr sz="8800" dirty="0"/>
          </a:p>
        </p:txBody>
      </p:sp>
      <p:sp>
        <p:nvSpPr>
          <p:cNvPr id="362" name="Google Shape;362;p43"/>
          <p:cNvSpPr txBox="1">
            <a:spLocks noGrp="1"/>
          </p:cNvSpPr>
          <p:nvPr>
            <p:ph type="sldNum" idx="12"/>
          </p:nvPr>
        </p:nvSpPr>
        <p:spPr>
          <a:xfrm>
            <a:off x="23241000" y="13207998"/>
            <a:ext cx="888900" cy="410400"/>
          </a:xfrm>
          <a:prstGeom prst="rect">
            <a:avLst/>
          </a:prstGeom>
          <a:noFill/>
          <a:ln>
            <a:noFill/>
          </a:ln>
        </p:spPr>
        <p:txBody>
          <a:bodyPr spcFirstLastPara="1" wrap="square" lIns="50800" tIns="50800" rIns="50800" bIns="50800" anchor="b" anchorCtr="0">
            <a:spAutoFit/>
          </a:bodyPr>
          <a:lstStyle/>
          <a:p>
            <a:pPr marL="0" lvl="0" indent="0" algn="l" rtl="0">
              <a:lnSpc>
                <a:spcPct val="100000"/>
              </a:lnSpc>
              <a:spcBef>
                <a:spcPts val="0"/>
              </a:spcBef>
              <a:spcAft>
                <a:spcPts val="0"/>
              </a:spcAft>
              <a:buClr>
                <a:srgbClr val="FFFFFF"/>
              </a:buClr>
              <a:buSzPts val="2000"/>
              <a:buFont typeface="Verdana"/>
              <a:buNone/>
            </a:pPr>
            <a:fld id="{00000000-1234-1234-1234-123412341234}" type="slidenum">
              <a:rPr lang="en-GB">
                <a:solidFill>
                  <a:srgbClr val="FFFFFF"/>
                </a:solidFill>
              </a:rPr>
              <a:t>26</a:t>
            </a:fld>
            <a:endParaRPr>
              <a:solidFill>
                <a:srgbClr val="FFFFFF"/>
              </a:solidFill>
            </a:endParaRPr>
          </a:p>
        </p:txBody>
      </p:sp>
    </p:spTree>
    <p:extLst>
      <p:ext uri="{BB962C8B-B14F-4D97-AF65-F5344CB8AC3E}">
        <p14:creationId xmlns:p14="http://schemas.microsoft.com/office/powerpoint/2010/main" val="4013738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55683-FBB7-1FC9-BAE5-8500FC8F8549}"/>
              </a:ext>
            </a:extLst>
          </p:cNvPr>
          <p:cNvSpPr>
            <a:spLocks noGrp="1"/>
          </p:cNvSpPr>
          <p:nvPr>
            <p:ph type="title"/>
          </p:nvPr>
        </p:nvSpPr>
        <p:spPr>
          <a:xfrm>
            <a:off x="1" y="2"/>
            <a:ext cx="17363090" cy="999560"/>
          </a:xfrm>
        </p:spPr>
        <p:txBody>
          <a:bodyPr>
            <a:noAutofit/>
          </a:bodyPr>
          <a:lstStyle/>
          <a:p>
            <a:r>
              <a:rPr lang="en-GB" sz="7200" dirty="0">
                <a:latin typeface="Calibri" panose="020F0502020204030204" pitchFamily="34" charset="0"/>
              </a:rPr>
              <a:t>The 21 cm Spectral Line of Neutral Hydrogen</a:t>
            </a:r>
            <a:endParaRPr lang="en-US" sz="7200" dirty="0"/>
          </a:p>
        </p:txBody>
      </p:sp>
      <p:pic>
        <p:nvPicPr>
          <p:cNvPr id="1026" name="Picture 2">
            <a:extLst>
              <a:ext uri="{FF2B5EF4-FFF2-40B4-BE49-F238E27FC236}">
                <a16:creationId xmlns:a16="http://schemas.microsoft.com/office/drawing/2014/main" id="{05FE6E16-B484-E168-D10F-025E50166E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10989" y="5165121"/>
            <a:ext cx="7138458" cy="77954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E8E7F7-0EB9-A7E1-19D8-79266FBE07F2}"/>
              </a:ext>
            </a:extLst>
          </p:cNvPr>
          <p:cNvSpPr txBox="1"/>
          <p:nvPr/>
        </p:nvSpPr>
        <p:spPr>
          <a:xfrm>
            <a:off x="-14247" y="910553"/>
            <a:ext cx="19199394" cy="2308324"/>
          </a:xfrm>
          <a:prstGeom prst="rect">
            <a:avLst/>
          </a:prstGeom>
          <a:noFill/>
        </p:spPr>
        <p:txBody>
          <a:bodyPr wrap="square">
            <a:spAutoFit/>
          </a:bodyPr>
          <a:lstStyle/>
          <a:p>
            <a:r>
              <a:rPr lang="en-GB" sz="3600" dirty="0">
                <a:latin typeface="Calibri" panose="020F0502020204030204" pitchFamily="34" charset="0"/>
              </a:rPr>
              <a:t>Because of the motion of the emitting atoms relative to the observer the hydrogen line does not appear at a single frequency but is spread out and shifted from its “rest” frequency of 1420.406 </a:t>
            </a:r>
            <a:r>
              <a:rPr lang="en-GB" sz="3600" dirty="0" err="1">
                <a:latin typeface="Calibri" panose="020F0502020204030204" pitchFamily="34" charset="0"/>
              </a:rPr>
              <a:t>MHz.</a:t>
            </a:r>
            <a:r>
              <a:rPr lang="en-GB" sz="3600" dirty="0">
                <a:latin typeface="Calibri" panose="020F0502020204030204" pitchFamily="34" charset="0"/>
              </a:rPr>
              <a:t> The spread is due to random motions within a cloud of gas and the shift is due to the overall or “bulk” motion of the cloud itself. The non-relativistic Doppler shift formula: </a:t>
            </a:r>
          </a:p>
        </p:txBody>
      </p:sp>
      <p:pic>
        <p:nvPicPr>
          <p:cNvPr id="7" name="Picture 6">
            <a:extLst>
              <a:ext uri="{FF2B5EF4-FFF2-40B4-BE49-F238E27FC236}">
                <a16:creationId xmlns:a16="http://schemas.microsoft.com/office/drawing/2014/main" id="{0A2D361A-2B3C-5AAE-0AD0-4B7D17946325}"/>
              </a:ext>
            </a:extLst>
          </p:cNvPr>
          <p:cNvPicPr>
            <a:picLocks noChangeAspect="1"/>
          </p:cNvPicPr>
          <p:nvPr/>
        </p:nvPicPr>
        <p:blipFill>
          <a:blip r:embed="rId3"/>
          <a:stretch>
            <a:fillRect/>
          </a:stretch>
        </p:blipFill>
        <p:spPr>
          <a:xfrm>
            <a:off x="1450900" y="3261625"/>
            <a:ext cx="4132780" cy="1127122"/>
          </a:xfrm>
          <a:prstGeom prst="rect">
            <a:avLst/>
          </a:prstGeom>
        </p:spPr>
      </p:pic>
      <p:pic>
        <p:nvPicPr>
          <p:cNvPr id="8" name="Picture 7">
            <a:extLst>
              <a:ext uri="{FF2B5EF4-FFF2-40B4-BE49-F238E27FC236}">
                <a16:creationId xmlns:a16="http://schemas.microsoft.com/office/drawing/2014/main" id="{0DF15168-8467-2DDD-7093-75770323776F}"/>
              </a:ext>
            </a:extLst>
          </p:cNvPr>
          <p:cNvPicPr>
            <a:picLocks noChangeAspect="1"/>
          </p:cNvPicPr>
          <p:nvPr/>
        </p:nvPicPr>
        <p:blipFill>
          <a:blip r:embed="rId4"/>
          <a:stretch>
            <a:fillRect/>
          </a:stretch>
        </p:blipFill>
        <p:spPr>
          <a:xfrm>
            <a:off x="6059080" y="3261625"/>
            <a:ext cx="5364968" cy="931418"/>
          </a:xfrm>
          <a:prstGeom prst="rect">
            <a:avLst/>
          </a:prstGeom>
        </p:spPr>
      </p:pic>
      <p:sp>
        <p:nvSpPr>
          <p:cNvPr id="10" name="TextBox 9">
            <a:extLst>
              <a:ext uri="{FF2B5EF4-FFF2-40B4-BE49-F238E27FC236}">
                <a16:creationId xmlns:a16="http://schemas.microsoft.com/office/drawing/2014/main" id="{81D887BA-AED2-4A98-DBAE-4BD64D1C63B1}"/>
              </a:ext>
            </a:extLst>
          </p:cNvPr>
          <p:cNvSpPr txBox="1"/>
          <p:nvPr/>
        </p:nvSpPr>
        <p:spPr>
          <a:xfrm>
            <a:off x="-14247" y="4328104"/>
            <a:ext cx="23352136" cy="954107"/>
          </a:xfrm>
          <a:prstGeom prst="rect">
            <a:avLst/>
          </a:prstGeom>
          <a:noFill/>
        </p:spPr>
        <p:txBody>
          <a:bodyPr wrap="square">
            <a:spAutoFit/>
          </a:bodyPr>
          <a:lstStyle/>
          <a:p>
            <a:pPr marL="571500" indent="-571500">
              <a:buFont typeface="System Font Regular"/>
              <a:buChar char="-"/>
            </a:pPr>
            <a:r>
              <a:rPr lang="en-GB" sz="2800" dirty="0"/>
              <a:t>if 𝒇</a:t>
            </a:r>
            <a:r>
              <a:rPr lang="en-GB" sz="2800" baseline="-25000" dirty="0"/>
              <a:t>𝒐𝒃𝒔</a:t>
            </a:r>
            <a:r>
              <a:rPr lang="en-GB" sz="2800" dirty="0"/>
              <a:t> is </a:t>
            </a:r>
            <a:r>
              <a:rPr lang="en-GB" sz="2800" i="1" dirty="0"/>
              <a:t>below </a:t>
            </a:r>
            <a:r>
              <a:rPr lang="en-GB" sz="2800" dirty="0"/>
              <a:t>𝒇</a:t>
            </a:r>
            <a:r>
              <a:rPr lang="en-GB" sz="2800" baseline="-25000" dirty="0"/>
              <a:t>𝒆𝒎</a:t>
            </a:r>
            <a:r>
              <a:rPr lang="en-GB" sz="2800" dirty="0"/>
              <a:t> the gas is </a:t>
            </a:r>
            <a:r>
              <a:rPr lang="en-GB" sz="2800" dirty="0">
                <a:solidFill>
                  <a:srgbClr val="FF0000"/>
                </a:solidFill>
              </a:rPr>
              <a:t>moving </a:t>
            </a:r>
            <a:r>
              <a:rPr lang="en-GB" sz="2800" i="1" dirty="0">
                <a:solidFill>
                  <a:srgbClr val="FF0000"/>
                </a:solidFill>
              </a:rPr>
              <a:t>away </a:t>
            </a:r>
            <a:r>
              <a:rPr lang="en-GB" sz="2800" dirty="0">
                <a:solidFill>
                  <a:srgbClr val="FF0000"/>
                </a:solidFill>
              </a:rPr>
              <a:t>from the observer (receding)</a:t>
            </a:r>
            <a:r>
              <a:rPr lang="en-GB" sz="2800" dirty="0"/>
              <a:t> and the radial velocity is said to be </a:t>
            </a:r>
            <a:r>
              <a:rPr lang="en-GB" sz="2800" i="1" dirty="0"/>
              <a:t>positive</a:t>
            </a:r>
          </a:p>
          <a:p>
            <a:pPr marL="571500" indent="-571500">
              <a:buFont typeface="System Font Regular"/>
              <a:buChar char="-"/>
            </a:pPr>
            <a:r>
              <a:rPr lang="en-GB" sz="2800" dirty="0"/>
              <a:t>if 𝒇</a:t>
            </a:r>
            <a:r>
              <a:rPr lang="en-GB" sz="2800" baseline="-25000" dirty="0"/>
              <a:t>𝒐𝒃𝒔</a:t>
            </a:r>
            <a:r>
              <a:rPr lang="en-GB" sz="2800" dirty="0"/>
              <a:t> is </a:t>
            </a:r>
            <a:r>
              <a:rPr lang="en-GB" sz="2800" i="1" dirty="0"/>
              <a:t>above </a:t>
            </a:r>
            <a:r>
              <a:rPr lang="en-GB" sz="2800" dirty="0"/>
              <a:t>𝒇</a:t>
            </a:r>
            <a:r>
              <a:rPr lang="en-GB" sz="2800" baseline="-25000" dirty="0"/>
              <a:t>𝒆𝒎</a:t>
            </a:r>
            <a:r>
              <a:rPr lang="en-GB" sz="2800" dirty="0"/>
              <a:t> the gas is </a:t>
            </a:r>
            <a:r>
              <a:rPr lang="en-GB" sz="2800" dirty="0">
                <a:solidFill>
                  <a:srgbClr val="0070C0"/>
                </a:solidFill>
              </a:rPr>
              <a:t>moving </a:t>
            </a:r>
            <a:r>
              <a:rPr lang="en-GB" sz="2800" i="1" dirty="0">
                <a:solidFill>
                  <a:srgbClr val="0070C0"/>
                </a:solidFill>
              </a:rPr>
              <a:t>towards </a:t>
            </a:r>
            <a:r>
              <a:rPr lang="en-GB" sz="2800" dirty="0">
                <a:solidFill>
                  <a:srgbClr val="0070C0"/>
                </a:solidFill>
              </a:rPr>
              <a:t>the observer (approaching) </a:t>
            </a:r>
            <a:r>
              <a:rPr lang="en-GB" sz="2800" dirty="0"/>
              <a:t>and the radial velocity is said to be </a:t>
            </a:r>
            <a:r>
              <a:rPr lang="en-GB" sz="2800" i="1" dirty="0"/>
              <a:t>negative </a:t>
            </a:r>
            <a:endParaRPr lang="en-GB" sz="2800" dirty="0"/>
          </a:p>
        </p:txBody>
      </p:sp>
      <p:pic>
        <p:nvPicPr>
          <p:cNvPr id="3" name="Content Placeholder 9" descr="A red circles with black text&#10;&#10;Description automatically generated with medium confidence">
            <a:extLst>
              <a:ext uri="{FF2B5EF4-FFF2-40B4-BE49-F238E27FC236}">
                <a16:creationId xmlns:a16="http://schemas.microsoft.com/office/drawing/2014/main" id="{C04AA4E6-71B2-6221-F7A5-DB578E4198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996030" y="73289"/>
            <a:ext cx="4387968" cy="4010877"/>
          </a:xfrm>
          <a:prstGeom prst="rect">
            <a:avLst/>
          </a:prstGeom>
        </p:spPr>
      </p:pic>
      <p:sp>
        <p:nvSpPr>
          <p:cNvPr id="6" name="Slide Number Placeholder 3">
            <a:extLst>
              <a:ext uri="{FF2B5EF4-FFF2-40B4-BE49-F238E27FC236}">
                <a16:creationId xmlns:a16="http://schemas.microsoft.com/office/drawing/2014/main" id="{EF729C17-FC37-6473-FB92-E40DACDAF9D3}"/>
              </a:ext>
            </a:extLst>
          </p:cNvPr>
          <p:cNvSpPr txBox="1">
            <a:spLocks/>
          </p:cNvSpPr>
          <p:nvPr/>
        </p:nvSpPr>
        <p:spPr>
          <a:xfrm>
            <a:off x="23241000" y="13207999"/>
            <a:ext cx="889000" cy="4064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6CB4B4D-7CA3-9044-876B-883B54F8677D}" type="slidenum">
              <a:rPr lang="en-GB" sz="2000" smtClean="0">
                <a:solidFill>
                  <a:schemeClr val="tx1"/>
                </a:solidFill>
                <a:latin typeface="Verdana" panose="020B0604030504040204" pitchFamily="34" charset="0"/>
                <a:ea typeface="Verdana" panose="020B0604030504040204" pitchFamily="34" charset="0"/>
                <a:cs typeface="Verdana" panose="020B0604030504040204" pitchFamily="34" charset="0"/>
              </a:rPr>
              <a:pPr/>
              <a:t>27</a:t>
            </a:fld>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A diagram of a graph&#10;&#10;AI-generated content may be incorrect.">
            <a:extLst>
              <a:ext uri="{FF2B5EF4-FFF2-40B4-BE49-F238E27FC236}">
                <a16:creationId xmlns:a16="http://schemas.microsoft.com/office/drawing/2014/main" id="{466487DC-00F3-CD09-5352-7CF4292968B4}"/>
              </a:ext>
            </a:extLst>
          </p:cNvPr>
          <p:cNvPicPr>
            <a:picLocks noChangeAspect="1"/>
          </p:cNvPicPr>
          <p:nvPr/>
        </p:nvPicPr>
        <p:blipFill>
          <a:blip r:embed="rId6"/>
          <a:stretch>
            <a:fillRect/>
          </a:stretch>
        </p:blipFill>
        <p:spPr>
          <a:xfrm>
            <a:off x="1786379" y="5216898"/>
            <a:ext cx="15232679" cy="7743703"/>
          </a:xfrm>
          <a:prstGeom prst="rect">
            <a:avLst/>
          </a:prstGeom>
        </p:spPr>
      </p:pic>
    </p:spTree>
    <p:extLst>
      <p:ext uri="{BB962C8B-B14F-4D97-AF65-F5344CB8AC3E}">
        <p14:creationId xmlns:p14="http://schemas.microsoft.com/office/powerpoint/2010/main" val="3027329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3034F0F8-2F92-7D7A-95CD-6D629567678D}"/>
              </a:ext>
            </a:extLst>
          </p:cNvPr>
          <p:cNvPicPr>
            <a:picLocks noChangeAspect="1"/>
          </p:cNvPicPr>
          <p:nvPr/>
        </p:nvPicPr>
        <p:blipFill>
          <a:blip r:embed="rId2"/>
          <a:stretch>
            <a:fillRect/>
          </a:stretch>
        </p:blipFill>
        <p:spPr>
          <a:xfrm>
            <a:off x="12425288" y="3147877"/>
            <a:ext cx="6237367" cy="4455261"/>
          </a:xfrm>
          <a:prstGeom prst="rect">
            <a:avLst/>
          </a:prstGeom>
        </p:spPr>
      </p:pic>
      <p:pic>
        <p:nvPicPr>
          <p:cNvPr id="7" name="Picture 6">
            <a:extLst>
              <a:ext uri="{FF2B5EF4-FFF2-40B4-BE49-F238E27FC236}">
                <a16:creationId xmlns:a16="http://schemas.microsoft.com/office/drawing/2014/main" id="{139A2022-70B0-0CD7-26DB-A286F912BEAB}"/>
              </a:ext>
            </a:extLst>
          </p:cNvPr>
          <p:cNvPicPr>
            <a:picLocks noChangeAspect="1"/>
          </p:cNvPicPr>
          <p:nvPr/>
        </p:nvPicPr>
        <p:blipFill>
          <a:blip r:embed="rId3"/>
          <a:stretch>
            <a:fillRect/>
          </a:stretch>
        </p:blipFill>
        <p:spPr>
          <a:xfrm>
            <a:off x="18123077" y="0"/>
            <a:ext cx="6237367" cy="6196331"/>
          </a:xfrm>
          <a:prstGeom prst="rect">
            <a:avLst/>
          </a:prstGeom>
        </p:spPr>
      </p:pic>
      <p:sp>
        <p:nvSpPr>
          <p:cNvPr id="2" name="Title 1">
            <a:extLst>
              <a:ext uri="{FF2B5EF4-FFF2-40B4-BE49-F238E27FC236}">
                <a16:creationId xmlns:a16="http://schemas.microsoft.com/office/drawing/2014/main" id="{E8C43B69-FE23-4C59-B225-DF75C89F3BC6}"/>
              </a:ext>
            </a:extLst>
          </p:cNvPr>
          <p:cNvSpPr>
            <a:spLocks noGrp="1"/>
          </p:cNvSpPr>
          <p:nvPr>
            <p:ph type="title"/>
          </p:nvPr>
        </p:nvSpPr>
        <p:spPr>
          <a:xfrm>
            <a:off x="0" y="114026"/>
            <a:ext cx="21132800" cy="1586640"/>
          </a:xfrm>
        </p:spPr>
        <p:txBody>
          <a:bodyPr>
            <a:noAutofit/>
          </a:bodyPr>
          <a:lstStyle/>
          <a:p>
            <a:r>
              <a:rPr lang="en-US" sz="4800" dirty="0"/>
              <a:t>Japanese Earth-Moon-Earth (EME) </a:t>
            </a:r>
            <a:br>
              <a:rPr lang="en-US" sz="4800" dirty="0"/>
            </a:br>
            <a:r>
              <a:rPr lang="en-US" sz="4800" dirty="0"/>
              <a:t>Communication Antenna </a:t>
            </a:r>
          </a:p>
        </p:txBody>
      </p:sp>
      <p:sp>
        <p:nvSpPr>
          <p:cNvPr id="8" name="TextBox 7">
            <a:extLst>
              <a:ext uri="{FF2B5EF4-FFF2-40B4-BE49-F238E27FC236}">
                <a16:creationId xmlns:a16="http://schemas.microsoft.com/office/drawing/2014/main" id="{2A7F612F-1094-081D-FADE-506016015E8C}"/>
              </a:ext>
            </a:extLst>
          </p:cNvPr>
          <p:cNvSpPr txBox="1"/>
          <p:nvPr/>
        </p:nvSpPr>
        <p:spPr>
          <a:xfrm>
            <a:off x="12526888" y="850308"/>
            <a:ext cx="5470358" cy="2246769"/>
          </a:xfrm>
          <a:prstGeom prst="rect">
            <a:avLst/>
          </a:prstGeom>
          <a:noFill/>
        </p:spPr>
        <p:txBody>
          <a:bodyPr wrap="square">
            <a:spAutoFit/>
          </a:bodyPr>
          <a:lstStyle/>
          <a:p>
            <a:pPr algn="just"/>
            <a:r>
              <a:rPr lang="en-US" sz="2800" dirty="0">
                <a:solidFill>
                  <a:schemeClr val="accent2"/>
                </a:solidFill>
                <a:latin typeface="Verdana" panose="020B0604030504040204" pitchFamily="34" charset="0"/>
                <a:ea typeface="Verdana" panose="020B0604030504040204" pitchFamily="34" charset="0"/>
                <a:cs typeface="Verdana" panose="020B0604030504040204" pitchFamily="34" charset="0"/>
              </a:rPr>
              <a:t>The diurnal and annual doppler shift of the period on B0329+54 due to the daily rotation of the Earth </a:t>
            </a:r>
            <a:r>
              <a:rPr lang="en-GB" sz="2800" dirty="0">
                <a:solidFill>
                  <a:schemeClr val="accent2"/>
                </a:solidFill>
                <a:latin typeface="Verdana" panose="020B0604030504040204" pitchFamily="34" charset="0"/>
                <a:ea typeface="Verdana" panose="020B0604030504040204" pitchFamily="34" charset="0"/>
                <a:cs typeface="Verdana" panose="020B0604030504040204" pitchFamily="34" charset="0"/>
              </a:rPr>
              <a:t>and its annual orbit around the sun. </a:t>
            </a:r>
            <a:endParaRPr lang="en-US" sz="2800"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
        <p:nvSpPr>
          <p:cNvPr id="5" name="Google Shape;226;p31">
            <a:extLst>
              <a:ext uri="{FF2B5EF4-FFF2-40B4-BE49-F238E27FC236}">
                <a16:creationId xmlns:a16="http://schemas.microsoft.com/office/drawing/2014/main" id="{A5EFDAA5-FC62-5624-8136-289128E52F71}"/>
              </a:ext>
            </a:extLst>
          </p:cNvPr>
          <p:cNvSpPr txBox="1">
            <a:spLocks noGrp="1"/>
          </p:cNvSpPr>
          <p:nvPr>
            <p:ph type="sldNum" idx="12"/>
          </p:nvPr>
        </p:nvSpPr>
        <p:spPr>
          <a:xfrm>
            <a:off x="23224747" y="13190348"/>
            <a:ext cx="743700" cy="431100"/>
          </a:xfrm>
          <a:prstGeom prst="rect">
            <a:avLst/>
          </a:prstGeom>
        </p:spPr>
        <p:txBody>
          <a:bodyPr spcFirstLastPara="1" wrap="square" lIns="50800" tIns="50800" rIns="50800" bIns="50800" anchor="ctr" anchorCtr="0">
            <a:spAutoFit/>
          </a:bodyPr>
          <a:lstStyle/>
          <a:p>
            <a:pPr marL="0" lvl="0" indent="0" algn="r" rtl="0">
              <a:spcBef>
                <a:spcPts val="0"/>
              </a:spcBef>
              <a:spcAft>
                <a:spcPts val="0"/>
              </a:spcAft>
              <a:buClr>
                <a:srgbClr val="FFFFFF"/>
              </a:buClr>
              <a:buSzPts val="800"/>
              <a:buFont typeface="Verdana"/>
              <a:buNone/>
            </a:pPr>
            <a:fld id="{00000000-1234-1234-1234-123412341234}" type="slidenum">
              <a:rPr lang="en-GB" sz="2134"/>
              <a:t>28</a:t>
            </a:fld>
            <a:endParaRPr sz="2134"/>
          </a:p>
        </p:txBody>
      </p:sp>
      <p:pic>
        <p:nvPicPr>
          <p:cNvPr id="4" name="Picture 3" descr="A picture containing graphical user interface&#10;&#10;Description automatically generated">
            <a:extLst>
              <a:ext uri="{FF2B5EF4-FFF2-40B4-BE49-F238E27FC236}">
                <a16:creationId xmlns:a16="http://schemas.microsoft.com/office/drawing/2014/main" id="{E5E0AFFC-D698-6D05-B76C-89C79A7D7AB1}"/>
              </a:ext>
            </a:extLst>
          </p:cNvPr>
          <p:cNvPicPr>
            <a:picLocks noChangeAspect="1"/>
          </p:cNvPicPr>
          <p:nvPr/>
        </p:nvPicPr>
        <p:blipFill>
          <a:blip r:embed="rId4"/>
          <a:stretch>
            <a:fillRect/>
          </a:stretch>
        </p:blipFill>
        <p:spPr>
          <a:xfrm>
            <a:off x="11055781" y="8169369"/>
            <a:ext cx="12168966" cy="4867586"/>
          </a:xfrm>
          <a:prstGeom prst="rect">
            <a:avLst/>
          </a:prstGeom>
        </p:spPr>
      </p:pic>
      <p:sp>
        <p:nvSpPr>
          <p:cNvPr id="9" name="TextBox 8">
            <a:extLst>
              <a:ext uri="{FF2B5EF4-FFF2-40B4-BE49-F238E27FC236}">
                <a16:creationId xmlns:a16="http://schemas.microsoft.com/office/drawing/2014/main" id="{87CD1C9E-EA9B-B98D-3126-B9C85AC8E33F}"/>
              </a:ext>
            </a:extLst>
          </p:cNvPr>
          <p:cNvSpPr txBox="1"/>
          <p:nvPr/>
        </p:nvSpPr>
        <p:spPr>
          <a:xfrm>
            <a:off x="12633935" y="7846203"/>
            <a:ext cx="3890356" cy="646331"/>
          </a:xfrm>
          <a:prstGeom prst="rect">
            <a:avLst/>
          </a:prstGeom>
          <a:noFill/>
        </p:spPr>
        <p:txBody>
          <a:bodyPr wrap="square">
            <a:spAutoFit/>
          </a:bodyPr>
          <a:lstStyle/>
          <a:p>
            <a:r>
              <a:rPr lang="en-US" sz="3600" b="1" u="sng" dirty="0">
                <a:solidFill>
                  <a:schemeClr val="accent2"/>
                </a:solidFill>
                <a:latin typeface="Verdana" panose="020B0604030504040204" pitchFamily="34" charset="0"/>
                <a:ea typeface="Verdana" panose="020B0604030504040204" pitchFamily="34" charset="0"/>
                <a:cs typeface="Verdana" panose="020B0604030504040204" pitchFamily="34" charset="0"/>
              </a:rPr>
              <a:t>DM Check </a:t>
            </a:r>
          </a:p>
        </p:txBody>
      </p:sp>
      <p:sp>
        <p:nvSpPr>
          <p:cNvPr id="16" name="TextBox 15">
            <a:extLst>
              <a:ext uri="{FF2B5EF4-FFF2-40B4-BE49-F238E27FC236}">
                <a16:creationId xmlns:a16="http://schemas.microsoft.com/office/drawing/2014/main" id="{37E32CCF-1C73-BEA4-70FC-467AA2A91775}"/>
              </a:ext>
            </a:extLst>
          </p:cNvPr>
          <p:cNvSpPr txBox="1"/>
          <p:nvPr/>
        </p:nvSpPr>
        <p:spPr>
          <a:xfrm>
            <a:off x="12526888" y="142422"/>
            <a:ext cx="6531033" cy="646331"/>
          </a:xfrm>
          <a:prstGeom prst="rect">
            <a:avLst/>
          </a:prstGeom>
          <a:noFill/>
        </p:spPr>
        <p:txBody>
          <a:bodyPr wrap="square">
            <a:spAutoFit/>
          </a:bodyPr>
          <a:lstStyle/>
          <a:p>
            <a:r>
              <a:rPr lang="en-US" sz="3600" b="1" u="sng" dirty="0">
                <a:solidFill>
                  <a:schemeClr val="accent2"/>
                </a:solidFill>
                <a:latin typeface="Verdana" panose="020B0604030504040204" pitchFamily="34" charset="0"/>
                <a:ea typeface="Verdana" panose="020B0604030504040204" pitchFamily="34" charset="0"/>
                <a:cs typeface="Verdana" panose="020B0604030504040204" pitchFamily="34" charset="0"/>
              </a:rPr>
              <a:t>Period Check</a:t>
            </a:r>
          </a:p>
        </p:txBody>
      </p:sp>
      <p:pic>
        <p:nvPicPr>
          <p:cNvPr id="3" name="Picture 2">
            <a:extLst>
              <a:ext uri="{FF2B5EF4-FFF2-40B4-BE49-F238E27FC236}">
                <a16:creationId xmlns:a16="http://schemas.microsoft.com/office/drawing/2014/main" id="{16E5FC0C-6359-3558-B8F7-817EDCD97EE4}"/>
              </a:ext>
            </a:extLst>
          </p:cNvPr>
          <p:cNvPicPr>
            <a:picLocks noChangeAspect="1"/>
          </p:cNvPicPr>
          <p:nvPr/>
        </p:nvPicPr>
        <p:blipFill>
          <a:blip r:embed="rId5"/>
          <a:stretch>
            <a:fillRect/>
          </a:stretch>
        </p:blipFill>
        <p:spPr>
          <a:xfrm>
            <a:off x="23556" y="1700666"/>
            <a:ext cx="11047480" cy="5349097"/>
          </a:xfrm>
          <a:prstGeom prst="rect">
            <a:avLst/>
          </a:prstGeom>
        </p:spPr>
      </p:pic>
      <p:pic>
        <p:nvPicPr>
          <p:cNvPr id="6" name="Picture 5">
            <a:extLst>
              <a:ext uri="{FF2B5EF4-FFF2-40B4-BE49-F238E27FC236}">
                <a16:creationId xmlns:a16="http://schemas.microsoft.com/office/drawing/2014/main" id="{A399EE91-443F-AA58-F659-00627973FDB5}"/>
              </a:ext>
            </a:extLst>
          </p:cNvPr>
          <p:cNvPicPr>
            <a:picLocks noChangeAspect="1"/>
          </p:cNvPicPr>
          <p:nvPr/>
        </p:nvPicPr>
        <p:blipFill>
          <a:blip r:embed="rId6"/>
          <a:stretch>
            <a:fillRect/>
          </a:stretch>
        </p:blipFill>
        <p:spPr>
          <a:xfrm>
            <a:off x="23556" y="7090084"/>
            <a:ext cx="10583484" cy="2437207"/>
          </a:xfrm>
          <a:prstGeom prst="rect">
            <a:avLst/>
          </a:prstGeom>
        </p:spPr>
      </p:pic>
      <p:pic>
        <p:nvPicPr>
          <p:cNvPr id="12" name="Picture 11">
            <a:extLst>
              <a:ext uri="{FF2B5EF4-FFF2-40B4-BE49-F238E27FC236}">
                <a16:creationId xmlns:a16="http://schemas.microsoft.com/office/drawing/2014/main" id="{96168DB0-F08E-A365-7C28-6FEA129BB129}"/>
              </a:ext>
            </a:extLst>
          </p:cNvPr>
          <p:cNvPicPr>
            <a:picLocks noChangeAspect="1"/>
          </p:cNvPicPr>
          <p:nvPr/>
        </p:nvPicPr>
        <p:blipFill>
          <a:blip r:embed="rId7"/>
          <a:stretch>
            <a:fillRect/>
          </a:stretch>
        </p:blipFill>
        <p:spPr>
          <a:xfrm>
            <a:off x="19202233" y="6196331"/>
            <a:ext cx="5181767" cy="2498352"/>
          </a:xfrm>
          <a:prstGeom prst="rect">
            <a:avLst/>
          </a:prstGeom>
        </p:spPr>
      </p:pic>
      <p:pic>
        <p:nvPicPr>
          <p:cNvPr id="17" name="Picture 16">
            <a:extLst>
              <a:ext uri="{FF2B5EF4-FFF2-40B4-BE49-F238E27FC236}">
                <a16:creationId xmlns:a16="http://schemas.microsoft.com/office/drawing/2014/main" id="{BA294636-8D1D-5BF8-D92B-AD9C147B45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59290" y="9452848"/>
            <a:ext cx="4340606" cy="3494765"/>
          </a:xfrm>
          <a:prstGeom prst="rect">
            <a:avLst/>
          </a:prstGeom>
        </p:spPr>
      </p:pic>
      <p:pic>
        <p:nvPicPr>
          <p:cNvPr id="19" name="Picture 18">
            <a:extLst>
              <a:ext uri="{FF2B5EF4-FFF2-40B4-BE49-F238E27FC236}">
                <a16:creationId xmlns:a16="http://schemas.microsoft.com/office/drawing/2014/main" id="{67E1DB33-D1FB-B9C7-D40C-AC2C95056A95}"/>
              </a:ext>
            </a:extLst>
          </p:cNvPr>
          <p:cNvPicPr>
            <a:picLocks noChangeAspect="1"/>
          </p:cNvPicPr>
          <p:nvPr/>
        </p:nvPicPr>
        <p:blipFill>
          <a:blip r:embed="rId9"/>
          <a:stretch>
            <a:fillRect/>
          </a:stretch>
        </p:blipFill>
        <p:spPr>
          <a:xfrm>
            <a:off x="5781176" y="9452848"/>
            <a:ext cx="5242149" cy="3494765"/>
          </a:xfrm>
          <a:prstGeom prst="rect">
            <a:avLst/>
          </a:prstGeom>
        </p:spPr>
      </p:pic>
    </p:spTree>
    <p:extLst>
      <p:ext uri="{BB962C8B-B14F-4D97-AF65-F5344CB8AC3E}">
        <p14:creationId xmlns:p14="http://schemas.microsoft.com/office/powerpoint/2010/main" val="992658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E1D605EA-1CB7-929B-1D39-60BD7AD93D2C}"/>
              </a:ext>
            </a:extLst>
          </p:cNvPr>
          <p:cNvPicPr>
            <a:picLocks noChangeAspect="1"/>
          </p:cNvPicPr>
          <p:nvPr/>
        </p:nvPicPr>
        <p:blipFill>
          <a:blip r:embed="rId2"/>
          <a:stretch>
            <a:fillRect/>
          </a:stretch>
        </p:blipFill>
        <p:spPr>
          <a:xfrm>
            <a:off x="1764665" y="7002522"/>
            <a:ext cx="4879574" cy="4821048"/>
          </a:xfrm>
          <a:prstGeom prst="rect">
            <a:avLst/>
          </a:prstGeom>
        </p:spPr>
      </p:pic>
      <p:sp>
        <p:nvSpPr>
          <p:cNvPr id="2" name="Title 1">
            <a:extLst>
              <a:ext uri="{FF2B5EF4-FFF2-40B4-BE49-F238E27FC236}">
                <a16:creationId xmlns:a16="http://schemas.microsoft.com/office/drawing/2014/main" id="{6770C1CE-5318-B8DA-3711-005AC6CD1243}"/>
              </a:ext>
            </a:extLst>
          </p:cNvPr>
          <p:cNvSpPr>
            <a:spLocks noGrp="1"/>
          </p:cNvSpPr>
          <p:nvPr>
            <p:ph type="title"/>
          </p:nvPr>
        </p:nvSpPr>
        <p:spPr>
          <a:xfrm>
            <a:off x="19487" y="23155"/>
            <a:ext cx="15950826" cy="2061706"/>
          </a:xfrm>
        </p:spPr>
        <p:txBody>
          <a:bodyPr>
            <a:noAutofit/>
          </a:bodyPr>
          <a:lstStyle/>
          <a:p>
            <a:r>
              <a:rPr lang="en-US" sz="7200" dirty="0">
                <a:latin typeface="Calibri" panose="020F0502020204030204" pitchFamily="34" charset="0"/>
                <a:cs typeface="Calibri" panose="020F0502020204030204" pitchFamily="34" charset="0"/>
              </a:rPr>
              <a:t>Kitchenware Radio Telescope</a:t>
            </a:r>
            <a:r>
              <a:rPr lang="en-GB" sz="7200" dirty="0">
                <a:latin typeface="Calibri" panose="020F0502020204030204" pitchFamily="34" charset="0"/>
                <a:cs typeface="Calibri" panose="020F0502020204030204" pitchFamily="34" charset="0"/>
              </a:rPr>
              <a:t> Characteristics</a:t>
            </a:r>
            <a:endParaRPr lang="en-US" sz="72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9579165-08B1-7E2D-6E07-9B73D9D9CE44}"/>
              </a:ext>
            </a:extLst>
          </p:cNvPr>
          <p:cNvSpPr>
            <a:spLocks noGrp="1"/>
          </p:cNvSpPr>
          <p:nvPr>
            <p:ph idx="1"/>
          </p:nvPr>
        </p:nvSpPr>
        <p:spPr>
          <a:xfrm>
            <a:off x="19487" y="2236835"/>
            <a:ext cx="16410478" cy="4198774"/>
          </a:xfrm>
        </p:spPr>
        <p:txBody>
          <a:bodyPr>
            <a:noAutofit/>
          </a:bodyPr>
          <a:lstStyle/>
          <a:p>
            <a:pPr>
              <a:lnSpc>
                <a:spcPct val="100000"/>
              </a:lnSpc>
            </a:pPr>
            <a:r>
              <a:rPr lang="en-GB" sz="3200" dirty="0">
                <a:latin typeface="Calibri" panose="020F0502020204030204" pitchFamily="34" charset="0"/>
                <a:cs typeface="Calibri" panose="020F0502020204030204" pitchFamily="34" charset="0"/>
              </a:rPr>
              <a:t>The kitchenware radio telescope is a 3D corner reflector with a 30 cm</a:t>
            </a:r>
            <a:r>
              <a:rPr lang="ja-JP" altLang="en-US" sz="3200">
                <a:latin typeface="Calibri" panose="020F0502020204030204" pitchFamily="34" charset="0"/>
                <a:cs typeface="Calibri" panose="020F0502020204030204" pitchFamily="34" charset="0"/>
              </a:rPr>
              <a:t> </a:t>
            </a:r>
            <a:r>
              <a:rPr lang="en-GB" sz="3200" dirty="0">
                <a:latin typeface="Calibri" panose="020F0502020204030204" pitchFamily="34" charset="0"/>
                <a:cs typeface="Calibri" panose="020F0502020204030204" pitchFamily="34" charset="0"/>
              </a:rPr>
              <a:t>(~1.5</a:t>
            </a:r>
            <a:r>
              <a:rPr lang="en-GB" sz="3200" dirty="0">
                <a:latin typeface="Symbol" pitchFamily="2" charset="2"/>
                <a:cs typeface="Calibri" panose="020F0502020204030204" pitchFamily="34" charset="0"/>
              </a:rPr>
              <a:t>l</a:t>
            </a:r>
            <a:r>
              <a:rPr lang="en-GB" sz="3200" dirty="0">
                <a:latin typeface="Calibri" panose="020F0502020204030204" pitchFamily="34" charset="0"/>
                <a:cs typeface="Calibri" panose="020F0502020204030204" pitchFamily="34" charset="0"/>
              </a:rPr>
              <a:t>) on each edge.</a:t>
            </a:r>
          </a:p>
          <a:p>
            <a:pPr>
              <a:lnSpc>
                <a:spcPct val="100000"/>
              </a:lnSpc>
            </a:pPr>
            <a:r>
              <a:rPr lang="en-GB" sz="3200" dirty="0">
                <a:latin typeface="Calibri" panose="020F0502020204030204" pitchFamily="34" charset="0"/>
                <a:cs typeface="Calibri" panose="020F0502020204030204" pitchFamily="34" charset="0"/>
              </a:rPr>
              <a:t>The 3D corner reflector antenna was modelled in the </a:t>
            </a:r>
            <a:r>
              <a:rPr lang="en-GB" sz="3200" dirty="0" err="1">
                <a:latin typeface="Calibri" panose="020F0502020204030204" pitchFamily="34" charset="0"/>
                <a:cs typeface="Calibri" panose="020F0502020204030204" pitchFamily="34" charset="0"/>
                <a:hlinkClick r:id="rId3"/>
              </a:rPr>
              <a:t>OpenMOM</a:t>
            </a:r>
            <a:r>
              <a:rPr lang="en-GB" sz="3200"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a:p>
            <a:pPr algn="l"/>
            <a:r>
              <a:rPr lang="en-GB" sz="3200" dirty="0">
                <a:latin typeface="Calibri" panose="020F0502020204030204" pitchFamily="34" charset="0"/>
                <a:cs typeface="Calibri" panose="020F0502020204030204" pitchFamily="34" charset="0"/>
              </a:rPr>
              <a:t>A matching circuit for a 3D reflector antenna is often needed, but the antenna can match 50ohm at a specific frequency. This can be seen in measuring the real antenna's return loss by finding the optimal point of the position of the monopole.</a:t>
            </a:r>
          </a:p>
          <a:p>
            <a:pPr>
              <a:lnSpc>
                <a:spcPct val="100000"/>
              </a:lnSpc>
            </a:pPr>
            <a:r>
              <a:rPr lang="en-GB" sz="3200" dirty="0">
                <a:latin typeface="Calibri" panose="020F0502020204030204" pitchFamily="34" charset="0"/>
                <a:cs typeface="Calibri" panose="020F0502020204030204" pitchFamily="34" charset="0"/>
              </a:rPr>
              <a:t>The calculated gain of the 30cm 3D corner reflector is about 14.8 </a:t>
            </a:r>
            <a:r>
              <a:rPr lang="en-GB" sz="3200" dirty="0" err="1">
                <a:latin typeface="Calibri" panose="020F0502020204030204" pitchFamily="34" charset="0"/>
                <a:cs typeface="Calibri" panose="020F0502020204030204" pitchFamily="34" charset="0"/>
              </a:rPr>
              <a:t>dBi</a:t>
            </a:r>
            <a:r>
              <a:rPr lang="en-GB" sz="3200" dirty="0">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DDFD41F0-6727-7FEE-8BCF-7E584A2A6827}"/>
              </a:ext>
            </a:extLst>
          </p:cNvPr>
          <p:cNvPicPr>
            <a:picLocks noChangeAspect="1"/>
          </p:cNvPicPr>
          <p:nvPr/>
        </p:nvPicPr>
        <p:blipFill>
          <a:blip r:embed="rId4"/>
          <a:stretch>
            <a:fillRect/>
          </a:stretch>
        </p:blipFill>
        <p:spPr>
          <a:xfrm>
            <a:off x="98239" y="6797880"/>
            <a:ext cx="2506894" cy="849940"/>
          </a:xfrm>
          <a:prstGeom prst="rect">
            <a:avLst/>
          </a:prstGeom>
        </p:spPr>
      </p:pic>
      <p:pic>
        <p:nvPicPr>
          <p:cNvPr id="22" name="Picture 21">
            <a:extLst>
              <a:ext uri="{FF2B5EF4-FFF2-40B4-BE49-F238E27FC236}">
                <a16:creationId xmlns:a16="http://schemas.microsoft.com/office/drawing/2014/main" id="{07D26962-53C7-2060-B794-C8F1881A2666}"/>
              </a:ext>
            </a:extLst>
          </p:cNvPr>
          <p:cNvPicPr>
            <a:picLocks noChangeAspect="1"/>
          </p:cNvPicPr>
          <p:nvPr/>
        </p:nvPicPr>
        <p:blipFill>
          <a:blip r:embed="rId5"/>
          <a:stretch>
            <a:fillRect/>
          </a:stretch>
        </p:blipFill>
        <p:spPr>
          <a:xfrm>
            <a:off x="7470199" y="6462060"/>
            <a:ext cx="7584450" cy="5852424"/>
          </a:xfrm>
          <a:prstGeom prst="rect">
            <a:avLst/>
          </a:prstGeom>
        </p:spPr>
      </p:pic>
      <p:pic>
        <p:nvPicPr>
          <p:cNvPr id="23" name="Picture 22">
            <a:extLst>
              <a:ext uri="{FF2B5EF4-FFF2-40B4-BE49-F238E27FC236}">
                <a16:creationId xmlns:a16="http://schemas.microsoft.com/office/drawing/2014/main" id="{9F1FC148-7D77-90FA-3BBC-A15047186925}"/>
              </a:ext>
            </a:extLst>
          </p:cNvPr>
          <p:cNvPicPr>
            <a:picLocks noChangeAspect="1"/>
          </p:cNvPicPr>
          <p:nvPr/>
        </p:nvPicPr>
        <p:blipFill>
          <a:blip r:embed="rId6"/>
          <a:stretch>
            <a:fillRect/>
          </a:stretch>
        </p:blipFill>
        <p:spPr>
          <a:xfrm>
            <a:off x="16132157" y="6436678"/>
            <a:ext cx="7812314" cy="5889424"/>
          </a:xfrm>
          <a:prstGeom prst="rect">
            <a:avLst/>
          </a:prstGeom>
        </p:spPr>
      </p:pic>
      <p:sp>
        <p:nvSpPr>
          <p:cNvPr id="26" name="TextBox 25">
            <a:extLst>
              <a:ext uri="{FF2B5EF4-FFF2-40B4-BE49-F238E27FC236}">
                <a16:creationId xmlns:a16="http://schemas.microsoft.com/office/drawing/2014/main" id="{E42A7591-337E-4238-58E1-527D7BCED805}"/>
              </a:ext>
            </a:extLst>
          </p:cNvPr>
          <p:cNvSpPr txBox="1"/>
          <p:nvPr/>
        </p:nvSpPr>
        <p:spPr>
          <a:xfrm>
            <a:off x="1486365" y="11631254"/>
            <a:ext cx="14116365" cy="1569660"/>
          </a:xfrm>
          <a:prstGeom prst="rect">
            <a:avLst/>
          </a:prstGeom>
          <a:noFill/>
        </p:spPr>
        <p:txBody>
          <a:bodyPr wrap="none" rtlCol="0">
            <a:spAutoFit/>
          </a:bodyPr>
          <a:lstStyle/>
          <a:p>
            <a:r>
              <a:rPr lang="en-US" sz="2400" dirty="0">
                <a:solidFill>
                  <a:schemeClr val="accent2"/>
                </a:solidFill>
                <a:latin typeface="Calibri" panose="020F0502020204030204" pitchFamily="34" charset="0"/>
                <a:cs typeface="Calibri" panose="020F0502020204030204" pitchFamily="34" charset="0"/>
              </a:rPr>
              <a:t>Reference</a:t>
            </a:r>
          </a:p>
          <a:p>
            <a:pPr marL="571500" indent="-571500">
              <a:buFont typeface="Arial" panose="020B0604020202020204" pitchFamily="34" charset="0"/>
              <a:buChar char="•"/>
            </a:pPr>
            <a:r>
              <a:rPr lang="en-US" sz="2400" dirty="0">
                <a:solidFill>
                  <a:schemeClr val="accent2"/>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http://on5au.be/content/a10/vhf/3c.html</a:t>
            </a:r>
            <a:endParaRPr lang="en-US" sz="2400" dirty="0">
              <a:solidFill>
                <a:schemeClr val="accent2"/>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2400" dirty="0">
                <a:solidFill>
                  <a:schemeClr val="accent2"/>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https://blog.freifunk-mainz.de/wp-content/uploads/2013/08/Shortened-3D-Corner-Reflector-Antenna.pdf</a:t>
            </a:r>
            <a:endParaRPr lang="en-US" sz="2400" dirty="0">
              <a:solidFill>
                <a:schemeClr val="accent2"/>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2400" dirty="0">
                <a:solidFill>
                  <a:schemeClr val="accent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http://emoss.starfree.jp/OpenMOM/index.html</a:t>
            </a:r>
            <a:endParaRPr lang="en-US" sz="2400" dirty="0">
              <a:solidFill>
                <a:schemeClr val="accent2"/>
              </a:solidFill>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CF5D7A91-3D7D-4A1E-5C36-CEE987E2461B}"/>
              </a:ext>
            </a:extLst>
          </p:cNvPr>
          <p:cNvPicPr>
            <a:picLocks noChangeAspect="1"/>
          </p:cNvPicPr>
          <p:nvPr/>
        </p:nvPicPr>
        <p:blipFill>
          <a:blip r:embed="rId9"/>
          <a:stretch>
            <a:fillRect/>
          </a:stretch>
        </p:blipFill>
        <p:spPr>
          <a:xfrm>
            <a:off x="16810035" y="0"/>
            <a:ext cx="6759414" cy="6455620"/>
          </a:xfrm>
          <a:prstGeom prst="rect">
            <a:avLst/>
          </a:prstGeom>
        </p:spPr>
      </p:pic>
      <p:sp>
        <p:nvSpPr>
          <p:cNvPr id="29" name="TextBox 28">
            <a:extLst>
              <a:ext uri="{FF2B5EF4-FFF2-40B4-BE49-F238E27FC236}">
                <a16:creationId xmlns:a16="http://schemas.microsoft.com/office/drawing/2014/main" id="{909422F1-0E8B-593C-67FC-D8D41A55608D}"/>
              </a:ext>
            </a:extLst>
          </p:cNvPr>
          <p:cNvSpPr txBox="1"/>
          <p:nvPr/>
        </p:nvSpPr>
        <p:spPr>
          <a:xfrm>
            <a:off x="18488185" y="1018673"/>
            <a:ext cx="3248005" cy="584775"/>
          </a:xfrm>
          <a:prstGeom prst="rect">
            <a:avLst/>
          </a:prstGeom>
          <a:solidFill>
            <a:schemeClr val="tx1"/>
          </a:solidFill>
          <a:ln>
            <a:noFill/>
          </a:ln>
        </p:spPr>
        <p:txBody>
          <a:bodyPr wrap="none" rtlCol="0">
            <a:spAutoFit/>
          </a:bodyPr>
          <a:lstStyle/>
          <a:p>
            <a:r>
              <a:rPr lang="en-US" sz="3200" b="1" dirty="0" err="1">
                <a:latin typeface="Calibri" panose="020F0502020204030204" pitchFamily="34" charset="0"/>
                <a:cs typeface="Calibri" panose="020F0502020204030204" pitchFamily="34" charset="0"/>
              </a:rPr>
              <a:t>OpenMoM</a:t>
            </a:r>
            <a:r>
              <a:rPr lang="en-US" sz="3200" b="1" dirty="0">
                <a:latin typeface="Calibri" panose="020F0502020204030204" pitchFamily="34" charset="0"/>
                <a:cs typeface="Calibri" panose="020F0502020204030204" pitchFamily="34" charset="0"/>
              </a:rPr>
              <a:t> Model</a:t>
            </a:r>
          </a:p>
        </p:txBody>
      </p:sp>
      <p:cxnSp>
        <p:nvCxnSpPr>
          <p:cNvPr id="31" name="Straight Arrow Connector 30">
            <a:extLst>
              <a:ext uri="{FF2B5EF4-FFF2-40B4-BE49-F238E27FC236}">
                <a16:creationId xmlns:a16="http://schemas.microsoft.com/office/drawing/2014/main" id="{B23B53BE-59B5-A19B-1F4C-8380D6AD3FB6}"/>
              </a:ext>
            </a:extLst>
          </p:cNvPr>
          <p:cNvCxnSpPr>
            <a:cxnSpLocks/>
          </p:cNvCxnSpPr>
          <p:nvPr/>
        </p:nvCxnSpPr>
        <p:spPr>
          <a:xfrm flipV="1">
            <a:off x="20925555" y="5145297"/>
            <a:ext cx="2116650" cy="105322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65117882-4292-FB52-E445-7D51DE500729}"/>
              </a:ext>
            </a:extLst>
          </p:cNvPr>
          <p:cNvCxnSpPr>
            <a:cxnSpLocks/>
          </p:cNvCxnSpPr>
          <p:nvPr/>
        </p:nvCxnSpPr>
        <p:spPr>
          <a:xfrm flipV="1">
            <a:off x="17101094" y="1349439"/>
            <a:ext cx="0" cy="379585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BA242375-2A63-1FA5-511F-1641D7881F7C}"/>
              </a:ext>
            </a:extLst>
          </p:cNvPr>
          <p:cNvSpPr txBox="1"/>
          <p:nvPr/>
        </p:nvSpPr>
        <p:spPr>
          <a:xfrm rot="19800000">
            <a:off x="22053063" y="5437421"/>
            <a:ext cx="758541"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30cm</a:t>
            </a:r>
          </a:p>
        </p:txBody>
      </p:sp>
      <p:sp>
        <p:nvSpPr>
          <p:cNvPr id="36" name="TextBox 35">
            <a:extLst>
              <a:ext uri="{FF2B5EF4-FFF2-40B4-BE49-F238E27FC236}">
                <a16:creationId xmlns:a16="http://schemas.microsoft.com/office/drawing/2014/main" id="{A5857566-FACC-780F-785B-7C7515211880}"/>
              </a:ext>
            </a:extLst>
          </p:cNvPr>
          <p:cNvSpPr txBox="1"/>
          <p:nvPr/>
        </p:nvSpPr>
        <p:spPr>
          <a:xfrm rot="16200000">
            <a:off x="16460215" y="3027755"/>
            <a:ext cx="758541"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30cm</a:t>
            </a:r>
          </a:p>
        </p:txBody>
      </p:sp>
      <p:cxnSp>
        <p:nvCxnSpPr>
          <p:cNvPr id="37" name="Straight Arrow Connector 36">
            <a:extLst>
              <a:ext uri="{FF2B5EF4-FFF2-40B4-BE49-F238E27FC236}">
                <a16:creationId xmlns:a16="http://schemas.microsoft.com/office/drawing/2014/main" id="{E90DC13E-CAB8-9A07-1F8D-C94B3359B006}"/>
              </a:ext>
            </a:extLst>
          </p:cNvPr>
          <p:cNvCxnSpPr>
            <a:cxnSpLocks/>
          </p:cNvCxnSpPr>
          <p:nvPr/>
        </p:nvCxnSpPr>
        <p:spPr>
          <a:xfrm>
            <a:off x="17504870" y="5230038"/>
            <a:ext cx="2831444" cy="76230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9568B5A5-94C2-46FC-D05A-7238A533B825}"/>
              </a:ext>
            </a:extLst>
          </p:cNvPr>
          <p:cNvSpPr txBox="1"/>
          <p:nvPr/>
        </p:nvSpPr>
        <p:spPr>
          <a:xfrm rot="869493">
            <a:off x="18579599" y="5611251"/>
            <a:ext cx="758541"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30cm</a:t>
            </a:r>
          </a:p>
        </p:txBody>
      </p:sp>
      <p:cxnSp>
        <p:nvCxnSpPr>
          <p:cNvPr id="41" name="Straight Connector 40">
            <a:extLst>
              <a:ext uri="{FF2B5EF4-FFF2-40B4-BE49-F238E27FC236}">
                <a16:creationId xmlns:a16="http://schemas.microsoft.com/office/drawing/2014/main" id="{BF4FAF67-E3C2-925F-6008-8AAA63AFFC41}"/>
              </a:ext>
            </a:extLst>
          </p:cNvPr>
          <p:cNvCxnSpPr>
            <a:cxnSpLocks/>
          </p:cNvCxnSpPr>
          <p:nvPr/>
        </p:nvCxnSpPr>
        <p:spPr>
          <a:xfrm>
            <a:off x="20224384" y="2727352"/>
            <a:ext cx="20716" cy="207546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D6425544-659C-491C-7EDD-B052870E054A}"/>
              </a:ext>
            </a:extLst>
          </p:cNvPr>
          <p:cNvCxnSpPr>
            <a:cxnSpLocks/>
          </p:cNvCxnSpPr>
          <p:nvPr/>
        </p:nvCxnSpPr>
        <p:spPr>
          <a:xfrm>
            <a:off x="18865146" y="4427665"/>
            <a:ext cx="1296076" cy="348942"/>
          </a:xfrm>
          <a:prstGeom prst="straightConnector1">
            <a:avLst/>
          </a:prstGeom>
          <a:ln>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0DE5ADF-7A30-B16C-B457-6C0C3BCDDCA2}"/>
              </a:ext>
            </a:extLst>
          </p:cNvPr>
          <p:cNvCxnSpPr>
            <a:cxnSpLocks/>
          </p:cNvCxnSpPr>
          <p:nvPr/>
        </p:nvCxnSpPr>
        <p:spPr>
          <a:xfrm flipV="1">
            <a:off x="20336315" y="4248166"/>
            <a:ext cx="861630" cy="520848"/>
          </a:xfrm>
          <a:prstGeom prst="straightConnector1">
            <a:avLst/>
          </a:prstGeom>
          <a:ln>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86F7AD4F-F82A-B337-4F47-A2C38E6BABB1}"/>
              </a:ext>
            </a:extLst>
          </p:cNvPr>
          <p:cNvSpPr txBox="1"/>
          <p:nvPr/>
        </p:nvSpPr>
        <p:spPr>
          <a:xfrm rot="869493">
            <a:off x="18871391" y="4731913"/>
            <a:ext cx="1080745" cy="400110"/>
          </a:xfrm>
          <a:prstGeom prst="rect">
            <a:avLst/>
          </a:prstGeom>
          <a:solidFill>
            <a:schemeClr val="tx1"/>
          </a:solidFill>
          <a:ln>
            <a:noFill/>
          </a:ln>
        </p:spPr>
        <p:txBody>
          <a:bodyPr wrap="none" rtlCol="0">
            <a:spAutoFit/>
          </a:bodyPr>
          <a:lstStyle/>
          <a:p>
            <a:r>
              <a:rPr lang="en-US" sz="2000" dirty="0">
                <a:latin typeface="Calibri" panose="020F0502020204030204" pitchFamily="34" charset="0"/>
                <a:cs typeface="Calibri" panose="020F0502020204030204" pitchFamily="34" charset="0"/>
              </a:rPr>
              <a:t>~12.5cm</a:t>
            </a:r>
          </a:p>
        </p:txBody>
      </p:sp>
      <p:sp>
        <p:nvSpPr>
          <p:cNvPr id="55" name="TextBox 54">
            <a:extLst>
              <a:ext uri="{FF2B5EF4-FFF2-40B4-BE49-F238E27FC236}">
                <a16:creationId xmlns:a16="http://schemas.microsoft.com/office/drawing/2014/main" id="{C018A363-488A-97C6-0C5B-D031E5DAAB2B}"/>
              </a:ext>
            </a:extLst>
          </p:cNvPr>
          <p:cNvSpPr txBox="1"/>
          <p:nvPr/>
        </p:nvSpPr>
        <p:spPr>
          <a:xfrm rot="19818776">
            <a:off x="20385179" y="4616189"/>
            <a:ext cx="1080745" cy="400110"/>
          </a:xfrm>
          <a:prstGeom prst="rect">
            <a:avLst/>
          </a:prstGeom>
          <a:solidFill>
            <a:schemeClr val="tx1"/>
          </a:solidFill>
          <a:ln>
            <a:noFill/>
          </a:ln>
        </p:spPr>
        <p:txBody>
          <a:bodyPr wrap="none" rtlCol="0">
            <a:spAutoFit/>
          </a:bodyPr>
          <a:lstStyle/>
          <a:p>
            <a:r>
              <a:rPr lang="en-US" sz="2000" dirty="0">
                <a:latin typeface="Calibri" panose="020F0502020204030204" pitchFamily="34" charset="0"/>
                <a:cs typeface="Calibri" panose="020F0502020204030204" pitchFamily="34" charset="0"/>
              </a:rPr>
              <a:t>~12.5cm</a:t>
            </a:r>
          </a:p>
        </p:txBody>
      </p:sp>
      <p:sp>
        <p:nvSpPr>
          <p:cNvPr id="56" name="TextBox 55">
            <a:extLst>
              <a:ext uri="{FF2B5EF4-FFF2-40B4-BE49-F238E27FC236}">
                <a16:creationId xmlns:a16="http://schemas.microsoft.com/office/drawing/2014/main" id="{D800762B-D4F1-F052-EDB5-53BA6B05EB7D}"/>
              </a:ext>
            </a:extLst>
          </p:cNvPr>
          <p:cNvSpPr txBox="1"/>
          <p:nvPr/>
        </p:nvSpPr>
        <p:spPr>
          <a:xfrm>
            <a:off x="20426540" y="2985757"/>
            <a:ext cx="2497204" cy="707886"/>
          </a:xfrm>
          <a:prstGeom prst="rect">
            <a:avLst/>
          </a:prstGeom>
          <a:solidFill>
            <a:schemeClr val="tx1"/>
          </a:solidFill>
          <a:ln>
            <a:noFill/>
          </a:ln>
        </p:spPr>
        <p:txBody>
          <a:bodyPr wrap="square" rtlCol="0">
            <a:spAutoFit/>
          </a:bodyPr>
          <a:lstStyle/>
          <a:p>
            <a:r>
              <a:rPr lang="en-US" sz="2000" dirty="0">
                <a:latin typeface="Calibri" panose="020F0502020204030204" pitchFamily="34" charset="0"/>
                <a:cs typeface="Calibri" panose="020F0502020204030204" pitchFamily="34" charset="0"/>
              </a:rPr>
              <a:t>Monopole ~ 16cm</a:t>
            </a:r>
          </a:p>
          <a:p>
            <a:r>
              <a:rPr lang="en-US" sz="2000" dirty="0">
                <a:latin typeface="Calibri" panose="020F0502020204030204" pitchFamily="34" charset="0"/>
                <a:cs typeface="Calibri" panose="020F0502020204030204" pitchFamily="34" charset="0"/>
              </a:rPr>
              <a:t>Dia. ~2mm </a:t>
            </a:r>
          </a:p>
        </p:txBody>
      </p:sp>
      <p:sp>
        <p:nvSpPr>
          <p:cNvPr id="4" name="Google Shape;226;p31">
            <a:extLst>
              <a:ext uri="{FF2B5EF4-FFF2-40B4-BE49-F238E27FC236}">
                <a16:creationId xmlns:a16="http://schemas.microsoft.com/office/drawing/2014/main" id="{8CA35251-3677-6C8D-B0CC-80E7BF9BF4AA}"/>
              </a:ext>
            </a:extLst>
          </p:cNvPr>
          <p:cNvSpPr txBox="1">
            <a:spLocks noGrp="1"/>
          </p:cNvSpPr>
          <p:nvPr>
            <p:ph type="sldNum" idx="12"/>
          </p:nvPr>
        </p:nvSpPr>
        <p:spPr>
          <a:xfrm>
            <a:off x="23224747" y="13190348"/>
            <a:ext cx="743700" cy="431100"/>
          </a:xfrm>
          <a:prstGeom prst="rect">
            <a:avLst/>
          </a:prstGeom>
        </p:spPr>
        <p:txBody>
          <a:bodyPr spcFirstLastPara="1" wrap="square" lIns="50800" tIns="50800" rIns="50800" bIns="50800" anchor="ctr" anchorCtr="0">
            <a:spAutoFit/>
          </a:bodyPr>
          <a:lstStyle/>
          <a:p>
            <a:pPr marL="0" lvl="0" indent="0" algn="r" rtl="0">
              <a:spcBef>
                <a:spcPts val="0"/>
              </a:spcBef>
              <a:spcAft>
                <a:spcPts val="0"/>
              </a:spcAft>
              <a:buClr>
                <a:srgbClr val="FFFFFF"/>
              </a:buClr>
              <a:buSzPts val="800"/>
              <a:buFont typeface="Verdana"/>
              <a:buNone/>
            </a:pPr>
            <a:fld id="{00000000-1234-1234-1234-123412341234}" type="slidenum">
              <a:rPr lang="en-GB" sz="2134"/>
              <a:t>29</a:t>
            </a:fld>
            <a:endParaRPr sz="2134"/>
          </a:p>
        </p:txBody>
      </p:sp>
    </p:spTree>
    <p:extLst>
      <p:ext uri="{BB962C8B-B14F-4D97-AF65-F5344CB8AC3E}">
        <p14:creationId xmlns:p14="http://schemas.microsoft.com/office/powerpoint/2010/main" val="2626710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omputer with a camera and a speaker&#10;&#10;AI-generated content may be incorrect.">
            <a:extLst>
              <a:ext uri="{FF2B5EF4-FFF2-40B4-BE49-F238E27FC236}">
                <a16:creationId xmlns:a16="http://schemas.microsoft.com/office/drawing/2014/main" id="{78A5581B-0D42-9572-6EB0-C78346B730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61707" y="7562038"/>
            <a:ext cx="7772400" cy="5235898"/>
          </a:xfrm>
          <a:prstGeom prst="rect">
            <a:avLst/>
          </a:prstGeom>
        </p:spPr>
      </p:pic>
      <p:sp>
        <p:nvSpPr>
          <p:cNvPr id="5" name="Title 4">
            <a:extLst>
              <a:ext uri="{FF2B5EF4-FFF2-40B4-BE49-F238E27FC236}">
                <a16:creationId xmlns:a16="http://schemas.microsoft.com/office/drawing/2014/main" id="{0D4D3516-46A7-9EB6-8984-C73AF2615CF0}"/>
              </a:ext>
            </a:extLst>
          </p:cNvPr>
          <p:cNvSpPr>
            <a:spLocks noGrp="1"/>
          </p:cNvSpPr>
          <p:nvPr>
            <p:ph type="title"/>
          </p:nvPr>
        </p:nvSpPr>
        <p:spPr>
          <a:xfrm>
            <a:off x="0" y="0"/>
            <a:ext cx="24384000" cy="1100963"/>
          </a:xfrm>
        </p:spPr>
        <p:txBody>
          <a:bodyPr>
            <a:noAutofit/>
          </a:bodyPr>
          <a:lstStyle/>
          <a:p>
            <a:r>
              <a:rPr lang="en-US" sz="5800" dirty="0">
                <a:latin typeface="Verdana" panose="020B0604030504040204" pitchFamily="34" charset="0"/>
                <a:ea typeface="Verdana" panose="020B0604030504040204" pitchFamily="34" charset="0"/>
                <a:cs typeface="Verdana" panose="020B0604030504040204" pitchFamily="34" charset="0"/>
              </a:rPr>
              <a:t>Radio Astronomy with </a:t>
            </a:r>
            <a:r>
              <a:rPr lang="en-GB" sz="5800" b="1"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commercially available equipment</a:t>
            </a:r>
            <a:r>
              <a:rPr lang="en-US" sz="5800" dirty="0">
                <a:latin typeface="Verdana" panose="020B0604030504040204" pitchFamily="34" charset="0"/>
                <a:ea typeface="Verdana" panose="020B0604030504040204" pitchFamily="34" charset="0"/>
                <a:cs typeface="Verdana" panose="020B0604030504040204" pitchFamily="34" charset="0"/>
              </a:rPr>
              <a:t> </a:t>
            </a:r>
          </a:p>
        </p:txBody>
      </p:sp>
      <p:sp>
        <p:nvSpPr>
          <p:cNvPr id="8" name="Rectangle 3">
            <a:extLst>
              <a:ext uri="{FF2B5EF4-FFF2-40B4-BE49-F238E27FC236}">
                <a16:creationId xmlns:a16="http://schemas.microsoft.com/office/drawing/2014/main" id="{B87CC3C5-F521-F839-2517-96079B2992D5}"/>
              </a:ext>
            </a:extLst>
          </p:cNvPr>
          <p:cNvSpPr>
            <a:spLocks noChangeArrowheads="1"/>
          </p:cNvSpPr>
          <p:nvPr/>
        </p:nvSpPr>
        <p:spPr bwMode="auto">
          <a:xfrm>
            <a:off x="0" y="1912867"/>
            <a:ext cx="17532955"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4400" i="0" u="none" strike="noStrike" cap="none" normalizeH="0" baseline="0" dirty="0">
                <a:ln>
                  <a:noFill/>
                </a:ln>
                <a:solidFill>
                  <a:schemeClr val="accent2"/>
                </a:solidFill>
                <a:effectLst/>
                <a:latin typeface="Verdana" panose="020B0604030504040204" pitchFamily="34" charset="0"/>
                <a:ea typeface="Verdana" panose="020B0604030504040204" pitchFamily="34" charset="0"/>
                <a:cs typeface="Verdana" panose="020B0604030504040204" pitchFamily="34" charset="0"/>
              </a:rPr>
              <a:t>Recent advancements in Information and communications technology (ICT) have enabled us </a:t>
            </a:r>
            <a:r>
              <a:rPr lang="en-US" altLang="en-US" sz="4400" dirty="0">
                <a:solidFill>
                  <a:schemeClr val="accent2"/>
                </a:solidFill>
                <a:latin typeface="Verdana" panose="020B0604030504040204" pitchFamily="34" charset="0"/>
                <a:ea typeface="Verdana" panose="020B0604030504040204" pitchFamily="34" charset="0"/>
                <a:cs typeface="Verdana" panose="020B0604030504040204" pitchFamily="34" charset="0"/>
              </a:rPr>
              <a:t>to enjoy </a:t>
            </a:r>
            <a:r>
              <a:rPr lang="en-US" sz="4400" dirty="0">
                <a:solidFill>
                  <a:schemeClr val="accent2"/>
                </a:solidFill>
                <a:latin typeface="Verdana" panose="020B0604030504040204" pitchFamily="34" charset="0"/>
                <a:ea typeface="Verdana" panose="020B0604030504040204" pitchFamily="34" charset="0"/>
                <a:cs typeface="Verdana" panose="020B0604030504040204" pitchFamily="34" charset="0"/>
              </a:rPr>
              <a:t>Radio Astronomy with </a:t>
            </a:r>
            <a:r>
              <a:rPr lang="en-GB" sz="4400" dirty="0">
                <a:solidFill>
                  <a:schemeClr val="accent2"/>
                </a:solidFill>
                <a:effectLst/>
                <a:latin typeface="Verdana" panose="020B0604030504040204" pitchFamily="34" charset="0"/>
                <a:ea typeface="Verdana" panose="020B0604030504040204" pitchFamily="34" charset="0"/>
                <a:cs typeface="Verdana" panose="020B0604030504040204" pitchFamily="34" charset="0"/>
              </a:rPr>
              <a:t>commercially available equipment.</a:t>
            </a:r>
            <a:r>
              <a:rPr lang="en-US" sz="4400" dirty="0">
                <a:solidFill>
                  <a:schemeClr val="accent2"/>
                </a:solidFill>
                <a:latin typeface="Verdana" panose="020B0604030504040204" pitchFamily="34" charset="0"/>
                <a:ea typeface="Verdana" panose="020B0604030504040204" pitchFamily="34" charset="0"/>
                <a:cs typeface="Verdana" panose="020B0604030504040204" pitchFamily="34" charset="0"/>
              </a:rPr>
              <a:t> </a:t>
            </a:r>
            <a:endParaRPr kumimoji="0" lang="en-US" altLang="ja-JP" sz="4400" i="0" u="none" strike="noStrike" cap="none" normalizeH="0" baseline="0" dirty="0">
              <a:ln>
                <a:noFill/>
              </a:ln>
              <a:solidFill>
                <a:schemeClr val="accent2"/>
              </a:solidFill>
              <a:effectLst/>
              <a:latin typeface="Verdana" panose="020B0604030504040204" pitchFamily="34" charset="0"/>
              <a:ea typeface="Verdana" panose="020B0604030504040204" pitchFamily="34" charset="0"/>
              <a:cs typeface="Verdana" panose="020B0604030504040204" pitchFamily="34" charset="0"/>
            </a:endParaRP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ja-JP" sz="4400" b="0" i="0" u="none" strike="noStrike" cap="none" normalizeH="0" baseline="0" dirty="0">
              <a:ln>
                <a:noFill/>
              </a:ln>
              <a:solidFill>
                <a:schemeClr val="accent2"/>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3">
            <a:extLst>
              <a:ext uri="{FF2B5EF4-FFF2-40B4-BE49-F238E27FC236}">
                <a16:creationId xmlns:a16="http://schemas.microsoft.com/office/drawing/2014/main" id="{1809A5BB-9640-98E2-3023-8715FFD5D540}"/>
              </a:ext>
            </a:extLst>
          </p:cNvPr>
          <p:cNvSpPr txBox="1">
            <a:spLocks/>
          </p:cNvSpPr>
          <p:nvPr/>
        </p:nvSpPr>
        <p:spPr>
          <a:xfrm>
            <a:off x="23241000" y="13207999"/>
            <a:ext cx="889000" cy="4064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6CB4B4D-7CA3-9044-876B-883B54F8677D}" type="slidenum">
              <a:rPr lang="en-GB" sz="2000" smtClean="0">
                <a:solidFill>
                  <a:schemeClr val="tx1"/>
                </a:solidFill>
                <a:latin typeface="Verdana" panose="020B0604030504040204" pitchFamily="34" charset="0"/>
                <a:ea typeface="Verdana" panose="020B0604030504040204" pitchFamily="34" charset="0"/>
                <a:cs typeface="Verdana" panose="020B0604030504040204" pitchFamily="34" charset="0"/>
              </a:rPr>
              <a:pPr/>
              <a:t>3</a:t>
            </a:fld>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4">
            <a:extLst>
              <a:ext uri="{FF2B5EF4-FFF2-40B4-BE49-F238E27FC236}">
                <a16:creationId xmlns:a16="http://schemas.microsoft.com/office/drawing/2014/main" id="{B604E074-A841-FBC0-A6B5-3E66D6C5DED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274" y="4924788"/>
            <a:ext cx="6412251" cy="641225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1CA4FD1-FE19-7ED3-B739-49FF7EF9EB60}"/>
              </a:ext>
            </a:extLst>
          </p:cNvPr>
          <p:cNvSpPr/>
          <p:nvPr/>
        </p:nvSpPr>
        <p:spPr>
          <a:xfrm>
            <a:off x="7977384" y="10041053"/>
            <a:ext cx="1960688" cy="11442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7" name="Picture 2">
            <a:extLst>
              <a:ext uri="{FF2B5EF4-FFF2-40B4-BE49-F238E27FC236}">
                <a16:creationId xmlns:a16="http://schemas.microsoft.com/office/drawing/2014/main" id="{364E1F8F-DC59-70BA-2755-F5033F133B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409039" y="6256765"/>
            <a:ext cx="8974961" cy="68440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57358D15-7731-AD19-4F9A-B725BA4C332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835789" y="1386459"/>
            <a:ext cx="8177171" cy="817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167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10E00FA-DB5F-BB7E-29C8-FDFC8A2825C4}"/>
              </a:ext>
            </a:extLst>
          </p:cNvPr>
          <p:cNvSpPr/>
          <p:nvPr/>
        </p:nvSpPr>
        <p:spPr>
          <a:xfrm>
            <a:off x="-46431" y="6172984"/>
            <a:ext cx="16240882" cy="7543016"/>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D1E9B63-A23D-C712-FC9C-962B7E318E9D}"/>
              </a:ext>
            </a:extLst>
          </p:cNvPr>
          <p:cNvSpPr/>
          <p:nvPr/>
        </p:nvSpPr>
        <p:spPr>
          <a:xfrm>
            <a:off x="16201287" y="94638"/>
            <a:ext cx="8197954" cy="130957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8FA14A-4065-4A5D-836C-9B4E6E13424A}"/>
              </a:ext>
            </a:extLst>
          </p:cNvPr>
          <p:cNvSpPr>
            <a:spLocks noGrp="1"/>
          </p:cNvSpPr>
          <p:nvPr>
            <p:ph type="title"/>
          </p:nvPr>
        </p:nvSpPr>
        <p:spPr>
          <a:xfrm>
            <a:off x="0" y="0"/>
            <a:ext cx="15009541" cy="1509889"/>
          </a:xfrm>
        </p:spPr>
        <p:txBody>
          <a:bodyPr>
            <a:noAutofit/>
          </a:bodyPr>
          <a:lstStyle/>
          <a:p>
            <a:r>
              <a:rPr lang="en-GB" sz="5400" dirty="0">
                <a:solidFill>
                  <a:schemeClr val="bg1"/>
                </a:solidFill>
                <a:effectLst/>
                <a:latin typeface="Helvetica" pitchFamily="2" charset="0"/>
              </a:rPr>
              <a:t>Pulsar Detection Capability at SKAO HQ with Handmade instrument</a:t>
            </a:r>
          </a:p>
        </p:txBody>
      </p:sp>
      <p:sp>
        <p:nvSpPr>
          <p:cNvPr id="4" name="Slide Number Placeholder 3">
            <a:extLst>
              <a:ext uri="{FF2B5EF4-FFF2-40B4-BE49-F238E27FC236}">
                <a16:creationId xmlns:a16="http://schemas.microsoft.com/office/drawing/2014/main" id="{A2E96BF8-5379-0572-324F-E0007BCCE2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pic>
        <p:nvPicPr>
          <p:cNvPr id="6" name="Picture 5">
            <a:extLst>
              <a:ext uri="{FF2B5EF4-FFF2-40B4-BE49-F238E27FC236}">
                <a16:creationId xmlns:a16="http://schemas.microsoft.com/office/drawing/2014/main" id="{886A709C-B701-933B-A227-BCCBCAB30696}"/>
              </a:ext>
            </a:extLst>
          </p:cNvPr>
          <p:cNvPicPr>
            <a:picLocks noChangeAspect="1"/>
          </p:cNvPicPr>
          <p:nvPr/>
        </p:nvPicPr>
        <p:blipFill>
          <a:blip r:embed="rId2"/>
          <a:stretch>
            <a:fillRect/>
          </a:stretch>
        </p:blipFill>
        <p:spPr>
          <a:xfrm>
            <a:off x="16386136" y="1189443"/>
            <a:ext cx="7929880" cy="5737436"/>
          </a:xfrm>
          <a:prstGeom prst="rect">
            <a:avLst/>
          </a:prstGeom>
        </p:spPr>
      </p:pic>
      <p:pic>
        <p:nvPicPr>
          <p:cNvPr id="7" name="Picture 6">
            <a:extLst>
              <a:ext uri="{FF2B5EF4-FFF2-40B4-BE49-F238E27FC236}">
                <a16:creationId xmlns:a16="http://schemas.microsoft.com/office/drawing/2014/main" id="{33EF5D54-58F6-5980-DE94-1118354D3B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86136" y="7316188"/>
            <a:ext cx="7828255" cy="5737435"/>
          </a:xfrm>
          <a:prstGeom prst="rect">
            <a:avLst/>
          </a:prstGeom>
        </p:spPr>
      </p:pic>
      <p:pic>
        <p:nvPicPr>
          <p:cNvPr id="8" name="Picture 7">
            <a:extLst>
              <a:ext uri="{FF2B5EF4-FFF2-40B4-BE49-F238E27FC236}">
                <a16:creationId xmlns:a16="http://schemas.microsoft.com/office/drawing/2014/main" id="{306834AC-FCA6-B878-053E-4C642A97E2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23984" y="4023175"/>
            <a:ext cx="3166203" cy="2765418"/>
          </a:xfrm>
          <a:prstGeom prst="rect">
            <a:avLst/>
          </a:prstGeom>
        </p:spPr>
      </p:pic>
      <p:sp>
        <p:nvSpPr>
          <p:cNvPr id="10" name="TextBox 9">
            <a:extLst>
              <a:ext uri="{FF2B5EF4-FFF2-40B4-BE49-F238E27FC236}">
                <a16:creationId xmlns:a16="http://schemas.microsoft.com/office/drawing/2014/main" id="{8EB4F8B8-AEC2-BD6A-CBEB-F39D7AA2AD79}"/>
              </a:ext>
            </a:extLst>
          </p:cNvPr>
          <p:cNvSpPr txBox="1"/>
          <p:nvPr/>
        </p:nvSpPr>
        <p:spPr>
          <a:xfrm>
            <a:off x="0" y="1733409"/>
            <a:ext cx="16049579" cy="954107"/>
          </a:xfrm>
          <a:prstGeom prst="rect">
            <a:avLst/>
          </a:prstGeom>
          <a:noFill/>
        </p:spPr>
        <p:txBody>
          <a:bodyPr wrap="square">
            <a:spAutoFit/>
          </a:bodyPr>
          <a:lstStyle/>
          <a:p>
            <a:r>
              <a:rPr lang="en-GB" sz="2800" dirty="0">
                <a:solidFill>
                  <a:schemeClr val="bg1"/>
                </a:solidFill>
                <a:effectLst/>
                <a:latin typeface="Helvetica" pitchFamily="2" charset="0"/>
              </a:rPr>
              <a:t>The brightest pulsar visible in the northern hemisphere (PSR B0329+54) was detected with both the handmade loop feed installed on the mesh dish and the handmade 3D corner reflector.</a:t>
            </a:r>
          </a:p>
        </p:txBody>
      </p:sp>
      <p:pic>
        <p:nvPicPr>
          <p:cNvPr id="16" name="Picture 15">
            <a:extLst>
              <a:ext uri="{FF2B5EF4-FFF2-40B4-BE49-F238E27FC236}">
                <a16:creationId xmlns:a16="http://schemas.microsoft.com/office/drawing/2014/main" id="{10ADE24E-0DDD-EDAA-75DB-16EB0C7B71E3}"/>
              </a:ext>
            </a:extLst>
          </p:cNvPr>
          <p:cNvPicPr>
            <a:picLocks noChangeAspect="1"/>
          </p:cNvPicPr>
          <p:nvPr/>
        </p:nvPicPr>
        <p:blipFill>
          <a:blip r:embed="rId5"/>
          <a:stretch>
            <a:fillRect/>
          </a:stretch>
        </p:blipFill>
        <p:spPr>
          <a:xfrm>
            <a:off x="0" y="6885972"/>
            <a:ext cx="3587287" cy="3534790"/>
          </a:xfrm>
          <a:prstGeom prst="rect">
            <a:avLst/>
          </a:prstGeom>
        </p:spPr>
      </p:pic>
      <p:pic>
        <p:nvPicPr>
          <p:cNvPr id="17" name="Picture 16">
            <a:extLst>
              <a:ext uri="{FF2B5EF4-FFF2-40B4-BE49-F238E27FC236}">
                <a16:creationId xmlns:a16="http://schemas.microsoft.com/office/drawing/2014/main" id="{385C94D1-7E66-1A9F-0C6E-7ED05203815E}"/>
              </a:ext>
            </a:extLst>
          </p:cNvPr>
          <p:cNvPicPr>
            <a:picLocks noChangeAspect="1"/>
          </p:cNvPicPr>
          <p:nvPr/>
        </p:nvPicPr>
        <p:blipFill>
          <a:blip r:embed="rId6"/>
          <a:stretch>
            <a:fillRect/>
          </a:stretch>
        </p:blipFill>
        <p:spPr>
          <a:xfrm>
            <a:off x="112807" y="10517766"/>
            <a:ext cx="3063576" cy="3018743"/>
          </a:xfrm>
          <a:prstGeom prst="rect">
            <a:avLst/>
          </a:prstGeom>
        </p:spPr>
      </p:pic>
      <p:pic>
        <p:nvPicPr>
          <p:cNvPr id="18" name="Picture 17">
            <a:extLst>
              <a:ext uri="{FF2B5EF4-FFF2-40B4-BE49-F238E27FC236}">
                <a16:creationId xmlns:a16="http://schemas.microsoft.com/office/drawing/2014/main" id="{030BC64F-6A2F-554E-2FE0-853CA4F03415}"/>
              </a:ext>
            </a:extLst>
          </p:cNvPr>
          <p:cNvPicPr>
            <a:picLocks noChangeAspect="1"/>
          </p:cNvPicPr>
          <p:nvPr/>
        </p:nvPicPr>
        <p:blipFill>
          <a:blip r:embed="rId7"/>
          <a:stretch>
            <a:fillRect/>
          </a:stretch>
        </p:blipFill>
        <p:spPr>
          <a:xfrm>
            <a:off x="21774199" y="1509889"/>
            <a:ext cx="2561710" cy="2511725"/>
          </a:xfrm>
          <a:prstGeom prst="rect">
            <a:avLst/>
          </a:prstGeom>
        </p:spPr>
      </p:pic>
      <p:sp>
        <p:nvSpPr>
          <p:cNvPr id="20" name="TextBox 19">
            <a:extLst>
              <a:ext uri="{FF2B5EF4-FFF2-40B4-BE49-F238E27FC236}">
                <a16:creationId xmlns:a16="http://schemas.microsoft.com/office/drawing/2014/main" id="{E3B42F6D-3A1D-35ED-A766-493C766E92BB}"/>
              </a:ext>
            </a:extLst>
          </p:cNvPr>
          <p:cNvSpPr txBox="1"/>
          <p:nvPr/>
        </p:nvSpPr>
        <p:spPr>
          <a:xfrm>
            <a:off x="16591791" y="202486"/>
            <a:ext cx="7622600" cy="646331"/>
          </a:xfrm>
          <a:prstGeom prst="rect">
            <a:avLst/>
          </a:prstGeom>
          <a:noFill/>
        </p:spPr>
        <p:txBody>
          <a:bodyPr wrap="none" rtlCol="0">
            <a:spAutoFit/>
          </a:bodyPr>
          <a:lstStyle/>
          <a:p>
            <a:r>
              <a:rPr lang="en-US" sz="3600" dirty="0"/>
              <a:t>Handmade 3D corer reflector results</a:t>
            </a:r>
          </a:p>
        </p:txBody>
      </p:sp>
      <p:pic>
        <p:nvPicPr>
          <p:cNvPr id="21" name="Picture 20">
            <a:extLst>
              <a:ext uri="{FF2B5EF4-FFF2-40B4-BE49-F238E27FC236}">
                <a16:creationId xmlns:a16="http://schemas.microsoft.com/office/drawing/2014/main" id="{AFA8E119-495B-00D0-81A4-B787ED10E9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43581" y="10517766"/>
            <a:ext cx="4041012" cy="3030759"/>
          </a:xfrm>
          <a:prstGeom prst="rect">
            <a:avLst/>
          </a:prstGeom>
        </p:spPr>
      </p:pic>
      <p:pic>
        <p:nvPicPr>
          <p:cNvPr id="22" name="Picture 21">
            <a:extLst>
              <a:ext uri="{FF2B5EF4-FFF2-40B4-BE49-F238E27FC236}">
                <a16:creationId xmlns:a16="http://schemas.microsoft.com/office/drawing/2014/main" id="{AFE616A6-BF31-5FDD-2A96-2F404770ABC7}"/>
              </a:ext>
            </a:extLst>
          </p:cNvPr>
          <p:cNvPicPr>
            <a:picLocks noChangeAspect="1"/>
          </p:cNvPicPr>
          <p:nvPr/>
        </p:nvPicPr>
        <p:blipFill>
          <a:blip r:embed="rId9"/>
          <a:stretch>
            <a:fillRect/>
          </a:stretch>
        </p:blipFill>
        <p:spPr>
          <a:xfrm>
            <a:off x="3781882" y="6854226"/>
            <a:ext cx="3587287" cy="3658676"/>
          </a:xfrm>
          <a:prstGeom prst="rect">
            <a:avLst/>
          </a:prstGeom>
        </p:spPr>
      </p:pic>
      <p:pic>
        <p:nvPicPr>
          <p:cNvPr id="23" name="Picture 22">
            <a:extLst>
              <a:ext uri="{FF2B5EF4-FFF2-40B4-BE49-F238E27FC236}">
                <a16:creationId xmlns:a16="http://schemas.microsoft.com/office/drawing/2014/main" id="{7C38520E-123B-D034-4306-71B81DD7F6DC}"/>
              </a:ext>
            </a:extLst>
          </p:cNvPr>
          <p:cNvPicPr>
            <a:picLocks noChangeAspect="1"/>
          </p:cNvPicPr>
          <p:nvPr/>
        </p:nvPicPr>
        <p:blipFill>
          <a:blip r:embed="rId10"/>
          <a:stretch>
            <a:fillRect/>
          </a:stretch>
        </p:blipFill>
        <p:spPr>
          <a:xfrm>
            <a:off x="7547627" y="6367139"/>
            <a:ext cx="8483789" cy="7214165"/>
          </a:xfrm>
          <a:prstGeom prst="rect">
            <a:avLst/>
          </a:prstGeom>
        </p:spPr>
      </p:pic>
      <p:pic>
        <p:nvPicPr>
          <p:cNvPr id="25" name="Picture 24">
            <a:extLst>
              <a:ext uri="{FF2B5EF4-FFF2-40B4-BE49-F238E27FC236}">
                <a16:creationId xmlns:a16="http://schemas.microsoft.com/office/drawing/2014/main" id="{D6A84079-DA37-1D8A-CAC9-51AFE8B922B0}"/>
              </a:ext>
            </a:extLst>
          </p:cNvPr>
          <p:cNvPicPr>
            <a:picLocks noChangeAspect="1"/>
          </p:cNvPicPr>
          <p:nvPr/>
        </p:nvPicPr>
        <p:blipFill>
          <a:blip r:embed="rId11"/>
          <a:stretch>
            <a:fillRect/>
          </a:stretch>
        </p:blipFill>
        <p:spPr>
          <a:xfrm>
            <a:off x="1877101" y="2743880"/>
            <a:ext cx="13132440" cy="2806385"/>
          </a:xfrm>
          <a:prstGeom prst="rect">
            <a:avLst/>
          </a:prstGeom>
        </p:spPr>
      </p:pic>
      <p:sp>
        <p:nvSpPr>
          <p:cNvPr id="27" name="TextBox 26">
            <a:extLst>
              <a:ext uri="{FF2B5EF4-FFF2-40B4-BE49-F238E27FC236}">
                <a16:creationId xmlns:a16="http://schemas.microsoft.com/office/drawing/2014/main" id="{8A7E3AA1-4991-D8CB-B22C-FEE1D670D588}"/>
              </a:ext>
            </a:extLst>
          </p:cNvPr>
          <p:cNvSpPr txBox="1"/>
          <p:nvPr/>
        </p:nvSpPr>
        <p:spPr>
          <a:xfrm>
            <a:off x="67984" y="6173222"/>
            <a:ext cx="13191892" cy="707886"/>
          </a:xfrm>
          <a:prstGeom prst="rect">
            <a:avLst/>
          </a:prstGeom>
          <a:noFill/>
        </p:spPr>
        <p:txBody>
          <a:bodyPr wrap="square">
            <a:spAutoFit/>
          </a:bodyPr>
          <a:lstStyle/>
          <a:p>
            <a:r>
              <a:rPr lang="en-GB" sz="4000" dirty="0">
                <a:solidFill>
                  <a:schemeClr val="bg1"/>
                </a:solidFill>
                <a:latin typeface="Helvetica" pitchFamily="2" charset="0"/>
              </a:rPr>
              <a:t>H</a:t>
            </a:r>
            <a:r>
              <a:rPr lang="en-GB" sz="4000" dirty="0">
                <a:solidFill>
                  <a:schemeClr val="bg1"/>
                </a:solidFill>
                <a:effectLst/>
                <a:latin typeface="Helvetica" pitchFamily="2" charset="0"/>
              </a:rPr>
              <a:t>andmade loop Feed</a:t>
            </a:r>
          </a:p>
        </p:txBody>
      </p:sp>
      <p:sp>
        <p:nvSpPr>
          <p:cNvPr id="29" name="TextBox 28">
            <a:extLst>
              <a:ext uri="{FF2B5EF4-FFF2-40B4-BE49-F238E27FC236}">
                <a16:creationId xmlns:a16="http://schemas.microsoft.com/office/drawing/2014/main" id="{1E9E31D5-E88A-3B47-C28A-2C2ACA4C4B0E}"/>
              </a:ext>
            </a:extLst>
          </p:cNvPr>
          <p:cNvSpPr txBox="1"/>
          <p:nvPr/>
        </p:nvSpPr>
        <p:spPr>
          <a:xfrm>
            <a:off x="112807" y="5629428"/>
            <a:ext cx="15936772" cy="707886"/>
          </a:xfrm>
          <a:prstGeom prst="rect">
            <a:avLst/>
          </a:prstGeom>
          <a:noFill/>
        </p:spPr>
        <p:txBody>
          <a:bodyPr wrap="square">
            <a:spAutoFit/>
          </a:bodyPr>
          <a:lstStyle/>
          <a:p>
            <a:r>
              <a:rPr lang="en-GB" sz="2000" dirty="0">
                <a:solidFill>
                  <a:schemeClr val="bg1"/>
                </a:solidFill>
                <a:effectLst/>
                <a:latin typeface="Helvetica" pitchFamily="2" charset="0"/>
              </a:rPr>
              <a:t>See the recording of Shriram’s talk:</a:t>
            </a:r>
            <a:r>
              <a:rPr lang="en-GB" sz="2000" dirty="0">
                <a:solidFill>
                  <a:srgbClr val="00B0F0"/>
                </a:solidFill>
                <a:effectLst/>
                <a:latin typeface="Helvetica" pitchFamily="2" charset="0"/>
              </a:rPr>
              <a:t> </a:t>
            </a:r>
            <a:r>
              <a:rPr lang="en-GB" sz="2000" dirty="0">
                <a:solidFill>
                  <a:srgbClr val="00B0F0"/>
                </a:solidFill>
                <a:effectLst/>
                <a:latin typeface="Helvetica" pitchFamily="2" charset="0"/>
                <a:hlinkClick r:id="rId12">
                  <a:extLst>
                    <a:ext uri="{A12FA001-AC4F-418D-AE19-62706E023703}">
                      <ahyp:hlinkClr xmlns:ahyp="http://schemas.microsoft.com/office/drawing/2018/hyperlinkcolor" val="tx"/>
                    </a:ext>
                  </a:extLst>
                </a:hlinkClick>
              </a:rPr>
              <a:t>https://confluence.skatelescope.org/display/SKAQA/SKAO+Speaker+Series</a:t>
            </a:r>
            <a:endParaRPr lang="en-GB" sz="2000" dirty="0">
              <a:solidFill>
                <a:srgbClr val="00B0F0"/>
              </a:solidFill>
              <a:effectLst/>
              <a:latin typeface="Helvetica" pitchFamily="2" charset="0"/>
            </a:endParaRPr>
          </a:p>
          <a:p>
            <a:r>
              <a:rPr lang="en-GB" sz="2000" dirty="0">
                <a:solidFill>
                  <a:schemeClr val="bg1"/>
                </a:solidFill>
                <a:effectLst/>
                <a:latin typeface="Helvetica" pitchFamily="2" charset="0"/>
              </a:rPr>
              <a:t> </a:t>
            </a:r>
          </a:p>
        </p:txBody>
      </p:sp>
      <p:sp>
        <p:nvSpPr>
          <p:cNvPr id="31" name="TextBox 30">
            <a:extLst>
              <a:ext uri="{FF2B5EF4-FFF2-40B4-BE49-F238E27FC236}">
                <a16:creationId xmlns:a16="http://schemas.microsoft.com/office/drawing/2014/main" id="{E58AAEFE-3487-6D33-F6D7-3FB92340F19B}"/>
              </a:ext>
            </a:extLst>
          </p:cNvPr>
          <p:cNvSpPr txBox="1"/>
          <p:nvPr/>
        </p:nvSpPr>
        <p:spPr>
          <a:xfrm>
            <a:off x="21650739" y="6558027"/>
            <a:ext cx="2618401" cy="646331"/>
          </a:xfrm>
          <a:prstGeom prst="rect">
            <a:avLst/>
          </a:prstGeom>
          <a:solidFill>
            <a:schemeClr val="tx1"/>
          </a:solidFill>
        </p:spPr>
        <p:txBody>
          <a:bodyPr wrap="square">
            <a:spAutoFit/>
          </a:bodyPr>
          <a:lstStyle/>
          <a:p>
            <a:r>
              <a:rPr lang="en-US" sz="1200" dirty="0"/>
              <a:t>Shriram </a:t>
            </a:r>
            <a:r>
              <a:rPr lang="en-US" sz="1200" dirty="0" err="1"/>
              <a:t>Vijaysampath</a:t>
            </a:r>
            <a:endParaRPr lang="en-US" sz="1200" dirty="0"/>
          </a:p>
          <a:p>
            <a:r>
              <a:rPr lang="en-US" sz="1200" dirty="0"/>
              <a:t>Student: Physics with Astrophysics at the University of Warwick</a:t>
            </a:r>
          </a:p>
        </p:txBody>
      </p:sp>
    </p:spTree>
    <p:extLst>
      <p:ext uri="{BB962C8B-B14F-4D97-AF65-F5344CB8AC3E}">
        <p14:creationId xmlns:p14="http://schemas.microsoft.com/office/powerpoint/2010/main" val="1534322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925DBD1-58E8-1D7A-97E9-598BB656A827}"/>
              </a:ext>
            </a:extLst>
          </p:cNvPr>
          <p:cNvPicPr>
            <a:picLocks noChangeAspect="1"/>
          </p:cNvPicPr>
          <p:nvPr/>
        </p:nvPicPr>
        <p:blipFill>
          <a:blip r:embed="rId2"/>
          <a:stretch>
            <a:fillRect/>
          </a:stretch>
        </p:blipFill>
        <p:spPr>
          <a:xfrm>
            <a:off x="8349468" y="942215"/>
            <a:ext cx="4549881" cy="6060584"/>
          </a:xfrm>
          <a:prstGeom prst="rect">
            <a:avLst/>
          </a:prstGeom>
        </p:spPr>
      </p:pic>
      <p:pic>
        <p:nvPicPr>
          <p:cNvPr id="22" name="Picture 21">
            <a:extLst>
              <a:ext uri="{FF2B5EF4-FFF2-40B4-BE49-F238E27FC236}">
                <a16:creationId xmlns:a16="http://schemas.microsoft.com/office/drawing/2014/main" id="{EA50F4FC-254F-BE7D-2503-167A06F7E43D}"/>
              </a:ext>
            </a:extLst>
          </p:cNvPr>
          <p:cNvPicPr>
            <a:picLocks noChangeAspect="1"/>
          </p:cNvPicPr>
          <p:nvPr/>
        </p:nvPicPr>
        <p:blipFill>
          <a:blip r:embed="rId3"/>
          <a:stretch>
            <a:fillRect/>
          </a:stretch>
        </p:blipFill>
        <p:spPr>
          <a:xfrm>
            <a:off x="14532106" y="1525871"/>
            <a:ext cx="8772740" cy="6778934"/>
          </a:xfrm>
          <a:prstGeom prst="rect">
            <a:avLst/>
          </a:prstGeom>
        </p:spPr>
      </p:pic>
      <p:pic>
        <p:nvPicPr>
          <p:cNvPr id="5" name="Picture 4">
            <a:extLst>
              <a:ext uri="{FF2B5EF4-FFF2-40B4-BE49-F238E27FC236}">
                <a16:creationId xmlns:a16="http://schemas.microsoft.com/office/drawing/2014/main" id="{97722834-E280-2497-B459-A78E72E85FC1}"/>
              </a:ext>
            </a:extLst>
          </p:cNvPr>
          <p:cNvPicPr>
            <a:picLocks/>
          </p:cNvPicPr>
          <p:nvPr/>
        </p:nvPicPr>
        <p:blipFill>
          <a:blip r:embed="rId4"/>
          <a:stretch>
            <a:fillRect/>
          </a:stretch>
        </p:blipFill>
        <p:spPr>
          <a:xfrm>
            <a:off x="19440764" y="9026674"/>
            <a:ext cx="4924800" cy="1728000"/>
          </a:xfrm>
          <a:prstGeom prst="rect">
            <a:avLst/>
          </a:prstGeom>
        </p:spPr>
      </p:pic>
      <p:pic>
        <p:nvPicPr>
          <p:cNvPr id="17" name="Picture 16">
            <a:extLst>
              <a:ext uri="{FF2B5EF4-FFF2-40B4-BE49-F238E27FC236}">
                <a16:creationId xmlns:a16="http://schemas.microsoft.com/office/drawing/2014/main" id="{4374CD36-69E5-2581-C6D9-D1691F2E6685}"/>
              </a:ext>
            </a:extLst>
          </p:cNvPr>
          <p:cNvPicPr>
            <a:picLocks/>
          </p:cNvPicPr>
          <p:nvPr/>
        </p:nvPicPr>
        <p:blipFill>
          <a:blip r:embed="rId5"/>
          <a:stretch>
            <a:fillRect/>
          </a:stretch>
        </p:blipFill>
        <p:spPr>
          <a:xfrm>
            <a:off x="19440762" y="10502426"/>
            <a:ext cx="4924800" cy="1728000"/>
          </a:xfrm>
          <a:prstGeom prst="rect">
            <a:avLst/>
          </a:prstGeom>
        </p:spPr>
      </p:pic>
      <p:pic>
        <p:nvPicPr>
          <p:cNvPr id="18" name="Picture 17">
            <a:extLst>
              <a:ext uri="{FF2B5EF4-FFF2-40B4-BE49-F238E27FC236}">
                <a16:creationId xmlns:a16="http://schemas.microsoft.com/office/drawing/2014/main" id="{A7C76F62-569D-ABFF-56FD-7F8DC4324120}"/>
              </a:ext>
            </a:extLst>
          </p:cNvPr>
          <p:cNvPicPr>
            <a:picLocks/>
          </p:cNvPicPr>
          <p:nvPr/>
        </p:nvPicPr>
        <p:blipFill>
          <a:blip r:embed="rId6"/>
          <a:stretch>
            <a:fillRect/>
          </a:stretch>
        </p:blipFill>
        <p:spPr>
          <a:xfrm>
            <a:off x="19440764" y="11988000"/>
            <a:ext cx="4924800" cy="1728000"/>
          </a:xfrm>
          <a:prstGeom prst="rect">
            <a:avLst/>
          </a:prstGeom>
        </p:spPr>
      </p:pic>
      <p:pic>
        <p:nvPicPr>
          <p:cNvPr id="9" name="Picture 8">
            <a:extLst>
              <a:ext uri="{FF2B5EF4-FFF2-40B4-BE49-F238E27FC236}">
                <a16:creationId xmlns:a16="http://schemas.microsoft.com/office/drawing/2014/main" id="{A356D1A3-A906-7C8F-1457-BA532E8B8C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437" y="972669"/>
            <a:ext cx="7996288" cy="5997218"/>
          </a:xfrm>
          <a:prstGeom prst="rect">
            <a:avLst/>
          </a:prstGeom>
        </p:spPr>
      </p:pic>
      <p:sp>
        <p:nvSpPr>
          <p:cNvPr id="2" name="Title 1">
            <a:extLst>
              <a:ext uri="{FF2B5EF4-FFF2-40B4-BE49-F238E27FC236}">
                <a16:creationId xmlns:a16="http://schemas.microsoft.com/office/drawing/2014/main" id="{AB2AE14A-36F9-71CC-961B-6AB5A55D652F}"/>
              </a:ext>
            </a:extLst>
          </p:cNvPr>
          <p:cNvSpPr>
            <a:spLocks noGrp="1"/>
          </p:cNvSpPr>
          <p:nvPr>
            <p:ph type="title"/>
          </p:nvPr>
        </p:nvSpPr>
        <p:spPr>
          <a:xfrm>
            <a:off x="1" y="2"/>
            <a:ext cx="24383998" cy="947404"/>
          </a:xfrm>
        </p:spPr>
        <p:txBody>
          <a:bodyPr>
            <a:noAutofit/>
          </a:bodyPr>
          <a:lstStyle/>
          <a:p>
            <a:r>
              <a:rPr lang="en-GB" sz="4400" dirty="0">
                <a:latin typeface="Verdana" panose="020B0604030504040204" pitchFamily="34" charset="0"/>
                <a:ea typeface="Verdana" panose="020B0604030504040204" pitchFamily="34" charset="0"/>
                <a:cs typeface="Verdana" panose="020B0604030504040204" pitchFamily="34" charset="0"/>
              </a:rPr>
              <a:t>Deployment of </a:t>
            </a:r>
            <a:r>
              <a:rPr lang="en-US" sz="4400" dirty="0">
                <a:latin typeface="Verdana" panose="020B0604030504040204" pitchFamily="34" charset="0"/>
                <a:ea typeface="Verdana" panose="020B0604030504040204" pitchFamily="34" charset="0"/>
                <a:cs typeface="Verdana" panose="020B0604030504040204" pitchFamily="34" charset="0"/>
              </a:rPr>
              <a:t>6ft Deep dish(f/D~0.25) @610 MHz by a High school Student</a:t>
            </a:r>
          </a:p>
        </p:txBody>
      </p:sp>
      <p:pic>
        <p:nvPicPr>
          <p:cNvPr id="4" name="Picture 3">
            <a:extLst>
              <a:ext uri="{FF2B5EF4-FFF2-40B4-BE49-F238E27FC236}">
                <a16:creationId xmlns:a16="http://schemas.microsoft.com/office/drawing/2014/main" id="{23334F3C-E690-EF32-8A94-2A4DFA7A97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438" y="7308375"/>
            <a:ext cx="12736052" cy="6407626"/>
          </a:xfrm>
          <a:prstGeom prst="rect">
            <a:avLst/>
          </a:prstGeom>
        </p:spPr>
      </p:pic>
      <p:sp>
        <p:nvSpPr>
          <p:cNvPr id="8" name="TextBox 7">
            <a:extLst>
              <a:ext uri="{FF2B5EF4-FFF2-40B4-BE49-F238E27FC236}">
                <a16:creationId xmlns:a16="http://schemas.microsoft.com/office/drawing/2014/main" id="{334EAB2E-0994-C47C-8E3E-D9F4B8B06644}"/>
              </a:ext>
            </a:extLst>
          </p:cNvPr>
          <p:cNvSpPr txBox="1"/>
          <p:nvPr/>
        </p:nvSpPr>
        <p:spPr>
          <a:xfrm>
            <a:off x="4350057" y="12189010"/>
            <a:ext cx="7998822" cy="584775"/>
          </a:xfrm>
          <a:prstGeom prst="rect">
            <a:avLst/>
          </a:prstGeom>
          <a:noFill/>
        </p:spPr>
        <p:txBody>
          <a:bodyPr wrap="square">
            <a:sp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Measured FWHM ~ 23 deg @610MHz</a:t>
            </a:r>
          </a:p>
        </p:txBody>
      </p:sp>
      <p:sp>
        <p:nvSpPr>
          <p:cNvPr id="11" name="TextBox 10">
            <a:extLst>
              <a:ext uri="{FF2B5EF4-FFF2-40B4-BE49-F238E27FC236}">
                <a16:creationId xmlns:a16="http://schemas.microsoft.com/office/drawing/2014/main" id="{6BDA93BD-BABC-795C-7A8B-DFA155BD8E8F}"/>
              </a:ext>
            </a:extLst>
          </p:cNvPr>
          <p:cNvSpPr txBox="1"/>
          <p:nvPr/>
        </p:nvSpPr>
        <p:spPr>
          <a:xfrm>
            <a:off x="11481453" y="3526725"/>
            <a:ext cx="1417896" cy="461665"/>
          </a:xfrm>
          <a:prstGeom prst="rect">
            <a:avLst/>
          </a:prstGeom>
          <a:noFill/>
        </p:spPr>
        <p:txBody>
          <a:bodyPr wrap="square">
            <a:spAutoFit/>
          </a:bodyPr>
          <a:lstStyle/>
          <a:p>
            <a:r>
              <a:rPr lang="en-US" sz="2400" dirty="0">
                <a:solidFill>
                  <a:srgbClr val="FFFF00"/>
                </a:solidFill>
              </a:rPr>
              <a:t>Dipole</a:t>
            </a:r>
          </a:p>
        </p:txBody>
      </p:sp>
      <p:sp>
        <p:nvSpPr>
          <p:cNvPr id="12" name="TextBox 11">
            <a:extLst>
              <a:ext uri="{FF2B5EF4-FFF2-40B4-BE49-F238E27FC236}">
                <a16:creationId xmlns:a16="http://schemas.microsoft.com/office/drawing/2014/main" id="{77A17FB3-6809-2D55-0F03-A54CF7E0529D}"/>
              </a:ext>
            </a:extLst>
          </p:cNvPr>
          <p:cNvSpPr txBox="1"/>
          <p:nvPr/>
        </p:nvSpPr>
        <p:spPr>
          <a:xfrm>
            <a:off x="11453350" y="2367437"/>
            <a:ext cx="2189948" cy="830997"/>
          </a:xfrm>
          <a:prstGeom prst="rect">
            <a:avLst/>
          </a:prstGeom>
          <a:noFill/>
        </p:spPr>
        <p:txBody>
          <a:bodyPr wrap="square">
            <a:spAutoFit/>
          </a:bodyPr>
          <a:lstStyle/>
          <a:p>
            <a:r>
              <a:rPr lang="en-US" sz="2400" dirty="0">
                <a:solidFill>
                  <a:srgbClr val="FFFF00"/>
                </a:solidFill>
              </a:rPr>
              <a:t>Rod </a:t>
            </a:r>
          </a:p>
          <a:p>
            <a:r>
              <a:rPr lang="en-US" sz="2400" dirty="0">
                <a:solidFill>
                  <a:srgbClr val="FFFF00"/>
                </a:solidFill>
              </a:rPr>
              <a:t>reflector</a:t>
            </a:r>
          </a:p>
        </p:txBody>
      </p:sp>
      <p:sp>
        <p:nvSpPr>
          <p:cNvPr id="6" name="Oval 5">
            <a:extLst>
              <a:ext uri="{FF2B5EF4-FFF2-40B4-BE49-F238E27FC236}">
                <a16:creationId xmlns:a16="http://schemas.microsoft.com/office/drawing/2014/main" id="{09F16FF2-B339-C5FD-4124-3A7BDDD673E0}"/>
              </a:ext>
            </a:extLst>
          </p:cNvPr>
          <p:cNvSpPr/>
          <p:nvPr/>
        </p:nvSpPr>
        <p:spPr>
          <a:xfrm>
            <a:off x="3158425" y="3392135"/>
            <a:ext cx="1041990" cy="5291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13" name="Straight Connector 12">
            <a:extLst>
              <a:ext uri="{FF2B5EF4-FFF2-40B4-BE49-F238E27FC236}">
                <a16:creationId xmlns:a16="http://schemas.microsoft.com/office/drawing/2014/main" id="{B89FC044-C7DC-BC8D-0A00-D9D7E252E484}"/>
              </a:ext>
            </a:extLst>
          </p:cNvPr>
          <p:cNvCxnSpPr>
            <a:cxnSpLocks/>
          </p:cNvCxnSpPr>
          <p:nvPr/>
        </p:nvCxnSpPr>
        <p:spPr>
          <a:xfrm>
            <a:off x="3175249" y="3734817"/>
            <a:ext cx="872570" cy="32350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674E716-C8F2-056D-5C39-F315108A0AE7}"/>
              </a:ext>
            </a:extLst>
          </p:cNvPr>
          <p:cNvCxnSpPr>
            <a:cxnSpLocks/>
            <a:stCxn id="6" idx="0"/>
            <a:endCxn id="9" idx="3"/>
          </p:cNvCxnSpPr>
          <p:nvPr/>
        </p:nvCxnSpPr>
        <p:spPr>
          <a:xfrm>
            <a:off x="3679420" y="3392135"/>
            <a:ext cx="4335305" cy="5791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DF7CDE1-03FF-C216-5E1D-07F059FE6ADD}"/>
              </a:ext>
            </a:extLst>
          </p:cNvPr>
          <p:cNvSpPr txBox="1"/>
          <p:nvPr/>
        </p:nvSpPr>
        <p:spPr>
          <a:xfrm>
            <a:off x="13448604" y="886616"/>
            <a:ext cx="10725272" cy="954107"/>
          </a:xfrm>
          <a:prstGeom prst="rect">
            <a:avLst/>
          </a:prstGeom>
          <a:noFill/>
        </p:spPr>
        <p:txBody>
          <a:bodyPr wrap="square">
            <a:spAutoFit/>
          </a:bodyPr>
          <a:lstStyle/>
          <a:p>
            <a:pPr>
              <a:buNone/>
            </a:pPr>
            <a:r>
              <a:rPr lang="en-GB" sz="2800" dirty="0">
                <a:latin typeface="Verdana" panose="020B0604030504040204" pitchFamily="34" charset="0"/>
                <a:ea typeface="Verdana" panose="020B0604030504040204" pitchFamily="34" charset="0"/>
                <a:cs typeface="Verdana" panose="020B0604030504040204" pitchFamily="34" charset="0"/>
              </a:rPr>
              <a:t>The brightest pulsar visible in the northern hemisphere (B0329+54) was detected at 610MHz.</a:t>
            </a:r>
          </a:p>
        </p:txBody>
      </p:sp>
      <p:cxnSp>
        <p:nvCxnSpPr>
          <p:cNvPr id="24" name="Straight Connector 23">
            <a:extLst>
              <a:ext uri="{FF2B5EF4-FFF2-40B4-BE49-F238E27FC236}">
                <a16:creationId xmlns:a16="http://schemas.microsoft.com/office/drawing/2014/main" id="{B4D0107A-6CFB-1341-DB15-2CEEBA23DE10}"/>
              </a:ext>
            </a:extLst>
          </p:cNvPr>
          <p:cNvCxnSpPr>
            <a:cxnSpLocks/>
          </p:cNvCxnSpPr>
          <p:nvPr/>
        </p:nvCxnSpPr>
        <p:spPr>
          <a:xfrm>
            <a:off x="22197330" y="9012257"/>
            <a:ext cx="0" cy="4363502"/>
          </a:xfrm>
          <a:prstGeom prst="line">
            <a:avLst/>
          </a:prstGeom>
          <a:ln w="12700">
            <a:solidFill>
              <a:srgbClr val="FFFF00"/>
            </a:solidFill>
            <a:prstDash val="sysDash"/>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9B5259C6-AAB6-B714-7047-35A0AE13919B}"/>
              </a:ext>
            </a:extLst>
          </p:cNvPr>
          <p:cNvSpPr txBox="1"/>
          <p:nvPr/>
        </p:nvSpPr>
        <p:spPr>
          <a:xfrm>
            <a:off x="15838680" y="8374476"/>
            <a:ext cx="6701896" cy="584775"/>
          </a:xfrm>
          <a:prstGeom prst="rect">
            <a:avLst/>
          </a:prstGeom>
          <a:noFill/>
        </p:spPr>
        <p:txBody>
          <a:bodyPr wrap="square">
            <a:spAutoFit/>
          </a:bodyPr>
          <a:lstStyle/>
          <a:p>
            <a:r>
              <a:rPr lang="en-US" sz="3200" dirty="0"/>
              <a:t>15-day integrated pulse in July 2025</a:t>
            </a:r>
          </a:p>
        </p:txBody>
      </p:sp>
      <p:sp>
        <p:nvSpPr>
          <p:cNvPr id="40" name="TextBox 39">
            <a:extLst>
              <a:ext uri="{FF2B5EF4-FFF2-40B4-BE49-F238E27FC236}">
                <a16:creationId xmlns:a16="http://schemas.microsoft.com/office/drawing/2014/main" id="{CBD7E9F6-820D-15EE-5D35-2EF5C662A231}"/>
              </a:ext>
            </a:extLst>
          </p:cNvPr>
          <p:cNvSpPr txBox="1"/>
          <p:nvPr/>
        </p:nvSpPr>
        <p:spPr>
          <a:xfrm>
            <a:off x="19891570" y="8957993"/>
            <a:ext cx="1248020" cy="369332"/>
          </a:xfrm>
          <a:prstGeom prst="rect">
            <a:avLst/>
          </a:prstGeom>
          <a:noFill/>
          <a:ln>
            <a:noFill/>
          </a:ln>
        </p:spPr>
        <p:txBody>
          <a:bodyPr wrap="square">
            <a:spAutoFit/>
          </a:bodyPr>
          <a:lstStyle/>
          <a:p>
            <a:r>
              <a:rPr lang="en-US" sz="1800" b="1" dirty="0">
                <a:solidFill>
                  <a:srgbClr val="FFFF00"/>
                </a:solidFill>
                <a:latin typeface="Verdana" panose="020B0604030504040204" pitchFamily="34" charset="0"/>
                <a:ea typeface="Verdana" panose="020B0604030504040204" pitchFamily="34" charset="0"/>
                <a:cs typeface="Verdana" panose="020B0604030504040204" pitchFamily="34" charset="0"/>
              </a:rPr>
              <a:t>DM=0</a:t>
            </a:r>
          </a:p>
        </p:txBody>
      </p:sp>
      <p:sp>
        <p:nvSpPr>
          <p:cNvPr id="43" name="TextBox 42">
            <a:extLst>
              <a:ext uri="{FF2B5EF4-FFF2-40B4-BE49-F238E27FC236}">
                <a16:creationId xmlns:a16="http://schemas.microsoft.com/office/drawing/2014/main" id="{EDDAD4F8-A5F9-1663-99DB-CE1773983E6E}"/>
              </a:ext>
            </a:extLst>
          </p:cNvPr>
          <p:cNvSpPr txBox="1"/>
          <p:nvPr/>
        </p:nvSpPr>
        <p:spPr>
          <a:xfrm>
            <a:off x="19901461" y="10472005"/>
            <a:ext cx="2189510" cy="369332"/>
          </a:xfrm>
          <a:prstGeom prst="rect">
            <a:avLst/>
          </a:prstGeom>
          <a:noFill/>
          <a:ln>
            <a:noFill/>
          </a:ln>
        </p:spPr>
        <p:txBody>
          <a:bodyPr wrap="square">
            <a:spAutoFit/>
          </a:bodyPr>
          <a:lstStyle/>
          <a:p>
            <a:r>
              <a:rPr lang="en-US" sz="1800" b="1" dirty="0">
                <a:solidFill>
                  <a:srgbClr val="FFFF00"/>
                </a:solidFill>
                <a:latin typeface="Verdana" panose="020B0604030504040204" pitchFamily="34" charset="0"/>
                <a:ea typeface="Verdana" panose="020B0604030504040204" pitchFamily="34" charset="0"/>
                <a:cs typeface="Verdana" panose="020B0604030504040204" pitchFamily="34" charset="0"/>
              </a:rPr>
              <a:t>DM=26.7641</a:t>
            </a:r>
          </a:p>
        </p:txBody>
      </p:sp>
      <p:sp>
        <p:nvSpPr>
          <p:cNvPr id="44" name="TextBox 43">
            <a:extLst>
              <a:ext uri="{FF2B5EF4-FFF2-40B4-BE49-F238E27FC236}">
                <a16:creationId xmlns:a16="http://schemas.microsoft.com/office/drawing/2014/main" id="{8111D980-4386-81F0-91AF-133C4EC4882D}"/>
              </a:ext>
            </a:extLst>
          </p:cNvPr>
          <p:cNvSpPr txBox="1"/>
          <p:nvPr/>
        </p:nvSpPr>
        <p:spPr>
          <a:xfrm>
            <a:off x="19939299" y="11958179"/>
            <a:ext cx="2189510" cy="369332"/>
          </a:xfrm>
          <a:prstGeom prst="rect">
            <a:avLst/>
          </a:prstGeom>
          <a:noFill/>
          <a:ln>
            <a:noFill/>
          </a:ln>
        </p:spPr>
        <p:txBody>
          <a:bodyPr wrap="square">
            <a:spAutoFit/>
          </a:bodyPr>
          <a:lstStyle/>
          <a:p>
            <a:r>
              <a:rPr lang="en-US" sz="1800" b="1" dirty="0">
                <a:solidFill>
                  <a:srgbClr val="FFFF00"/>
                </a:solidFill>
                <a:latin typeface="Verdana" panose="020B0604030504040204" pitchFamily="34" charset="0"/>
                <a:ea typeface="Verdana" panose="020B0604030504040204" pitchFamily="34" charset="0"/>
                <a:cs typeface="Verdana" panose="020B0604030504040204" pitchFamily="34" charset="0"/>
              </a:rPr>
              <a:t>DM=54</a:t>
            </a:r>
          </a:p>
        </p:txBody>
      </p:sp>
      <p:pic>
        <p:nvPicPr>
          <p:cNvPr id="19" name="Picture 18">
            <a:extLst>
              <a:ext uri="{FF2B5EF4-FFF2-40B4-BE49-F238E27FC236}">
                <a16:creationId xmlns:a16="http://schemas.microsoft.com/office/drawing/2014/main" id="{5CDF90B9-7FD6-F10E-4AAA-F51AC361760F}"/>
              </a:ext>
            </a:extLst>
          </p:cNvPr>
          <p:cNvPicPr>
            <a:picLocks noChangeAspect="1"/>
          </p:cNvPicPr>
          <p:nvPr/>
        </p:nvPicPr>
        <p:blipFill>
          <a:blip r:embed="rId9"/>
          <a:stretch>
            <a:fillRect/>
          </a:stretch>
        </p:blipFill>
        <p:spPr>
          <a:xfrm>
            <a:off x="13097732" y="8980159"/>
            <a:ext cx="6044984" cy="4735842"/>
          </a:xfrm>
          <a:prstGeom prst="rect">
            <a:avLst/>
          </a:prstGeom>
        </p:spPr>
      </p:pic>
      <p:pic>
        <p:nvPicPr>
          <p:cNvPr id="15" name="Picture 14">
            <a:extLst>
              <a:ext uri="{FF2B5EF4-FFF2-40B4-BE49-F238E27FC236}">
                <a16:creationId xmlns:a16="http://schemas.microsoft.com/office/drawing/2014/main" id="{E4430EAC-DE8E-0A13-A56A-A2F80C12FDCA}"/>
              </a:ext>
            </a:extLst>
          </p:cNvPr>
          <p:cNvPicPr>
            <a:picLocks noChangeAspect="1"/>
          </p:cNvPicPr>
          <p:nvPr/>
        </p:nvPicPr>
        <p:blipFill>
          <a:blip r:embed="rId10"/>
          <a:stretch>
            <a:fillRect/>
          </a:stretch>
        </p:blipFill>
        <p:spPr>
          <a:xfrm>
            <a:off x="3919198" y="4049766"/>
            <a:ext cx="4095527" cy="2943660"/>
          </a:xfrm>
          <a:prstGeom prst="rect">
            <a:avLst/>
          </a:prstGeom>
        </p:spPr>
      </p:pic>
      <p:pic>
        <p:nvPicPr>
          <p:cNvPr id="16" name="Picture 15">
            <a:extLst>
              <a:ext uri="{FF2B5EF4-FFF2-40B4-BE49-F238E27FC236}">
                <a16:creationId xmlns:a16="http://schemas.microsoft.com/office/drawing/2014/main" id="{E0907371-A943-AEAA-2404-41F10EA5C2B2}"/>
              </a:ext>
            </a:extLst>
          </p:cNvPr>
          <p:cNvPicPr>
            <a:picLocks noChangeAspect="1"/>
          </p:cNvPicPr>
          <p:nvPr/>
        </p:nvPicPr>
        <p:blipFill>
          <a:blip r:embed="rId11"/>
          <a:stretch>
            <a:fillRect/>
          </a:stretch>
        </p:blipFill>
        <p:spPr>
          <a:xfrm>
            <a:off x="5265599" y="9622137"/>
            <a:ext cx="3251200" cy="2438400"/>
          </a:xfrm>
          <a:prstGeom prst="rect">
            <a:avLst/>
          </a:prstGeom>
        </p:spPr>
      </p:pic>
      <p:sp>
        <p:nvSpPr>
          <p:cNvPr id="26" name="TextBox 25">
            <a:extLst>
              <a:ext uri="{FF2B5EF4-FFF2-40B4-BE49-F238E27FC236}">
                <a16:creationId xmlns:a16="http://schemas.microsoft.com/office/drawing/2014/main" id="{E132580E-29F7-CCD0-2AB1-5C11D92448C7}"/>
              </a:ext>
            </a:extLst>
          </p:cNvPr>
          <p:cNvSpPr txBox="1"/>
          <p:nvPr/>
        </p:nvSpPr>
        <p:spPr>
          <a:xfrm>
            <a:off x="4366939" y="6527197"/>
            <a:ext cx="3433273" cy="400110"/>
          </a:xfrm>
          <a:prstGeom prst="rect">
            <a:avLst/>
          </a:prstGeom>
          <a:solidFill>
            <a:schemeClr val="tx1"/>
          </a:solidFill>
        </p:spPr>
        <p:txBody>
          <a:bodyPr wrap="square">
            <a:spAutoFit/>
          </a:bodyPr>
          <a:lstStyle/>
          <a:p>
            <a:r>
              <a:rPr lang="en-US" sz="2000" dirty="0"/>
              <a:t>A hacksaw is all you need!</a:t>
            </a:r>
          </a:p>
        </p:txBody>
      </p:sp>
    </p:spTree>
    <p:extLst>
      <p:ext uri="{BB962C8B-B14F-4D97-AF65-F5344CB8AC3E}">
        <p14:creationId xmlns:p14="http://schemas.microsoft.com/office/powerpoint/2010/main" val="552664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13650DA-0BE3-4AC0-8C60-5153932D73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86256" y="38273"/>
            <a:ext cx="5620432" cy="4998878"/>
          </a:xfrm>
          <a:prstGeom prst="rect">
            <a:avLst/>
          </a:prstGeom>
        </p:spPr>
      </p:pic>
      <p:sp>
        <p:nvSpPr>
          <p:cNvPr id="2" name="Title 1">
            <a:extLst>
              <a:ext uri="{FF2B5EF4-FFF2-40B4-BE49-F238E27FC236}">
                <a16:creationId xmlns:a16="http://schemas.microsoft.com/office/drawing/2014/main" id="{E6BCBFAD-2095-BA10-A32A-033BB5CEFA45}"/>
              </a:ext>
            </a:extLst>
          </p:cNvPr>
          <p:cNvSpPr>
            <a:spLocks noGrp="1"/>
          </p:cNvSpPr>
          <p:nvPr>
            <p:ph type="title"/>
          </p:nvPr>
        </p:nvSpPr>
        <p:spPr>
          <a:xfrm>
            <a:off x="17428" y="2"/>
            <a:ext cx="10305908" cy="2692576"/>
          </a:xfrm>
        </p:spPr>
        <p:txBody>
          <a:bodyPr>
            <a:noAutofit/>
          </a:bodyPr>
          <a:lstStyle/>
          <a:p>
            <a:r>
              <a:rPr lang="en-US" sz="4800" dirty="0"/>
              <a:t>W3(OH)12.2 GHz Methanol Maser Detection with </a:t>
            </a:r>
            <a:br>
              <a:rPr lang="en-US" sz="4800" dirty="0"/>
            </a:br>
            <a:r>
              <a:rPr lang="en-US" sz="4800" dirty="0"/>
              <a:t>a 1m satellite Dish</a:t>
            </a:r>
          </a:p>
        </p:txBody>
      </p:sp>
      <p:pic>
        <p:nvPicPr>
          <p:cNvPr id="4" name="Picture 3">
            <a:extLst>
              <a:ext uri="{FF2B5EF4-FFF2-40B4-BE49-F238E27FC236}">
                <a16:creationId xmlns:a16="http://schemas.microsoft.com/office/drawing/2014/main" id="{5EABBE92-DAF6-C2E3-EE93-3526CBBAC78A}"/>
              </a:ext>
            </a:extLst>
          </p:cNvPr>
          <p:cNvPicPr>
            <a:picLocks noChangeAspect="1"/>
          </p:cNvPicPr>
          <p:nvPr/>
        </p:nvPicPr>
        <p:blipFill>
          <a:blip r:embed="rId3"/>
          <a:stretch>
            <a:fillRect/>
          </a:stretch>
        </p:blipFill>
        <p:spPr>
          <a:xfrm>
            <a:off x="1" y="4124554"/>
            <a:ext cx="10994066" cy="9591444"/>
          </a:xfrm>
          <a:prstGeom prst="rect">
            <a:avLst/>
          </a:prstGeom>
        </p:spPr>
      </p:pic>
      <p:sp>
        <p:nvSpPr>
          <p:cNvPr id="9" name="TextBox 8">
            <a:extLst>
              <a:ext uri="{FF2B5EF4-FFF2-40B4-BE49-F238E27FC236}">
                <a16:creationId xmlns:a16="http://schemas.microsoft.com/office/drawing/2014/main" id="{1B4E75C7-4A49-70CF-D0D8-D05222536A11}"/>
              </a:ext>
            </a:extLst>
          </p:cNvPr>
          <p:cNvSpPr txBox="1"/>
          <p:nvPr/>
        </p:nvSpPr>
        <p:spPr>
          <a:xfrm>
            <a:off x="2809399" y="3649898"/>
            <a:ext cx="6854922" cy="584775"/>
          </a:xfrm>
          <a:prstGeom prst="rect">
            <a:avLst/>
          </a:prstGeom>
          <a:noFill/>
        </p:spPr>
        <p:txBody>
          <a:bodyPr wrap="square">
            <a:spAutoFit/>
          </a:bodyPr>
          <a:lstStyle/>
          <a:p>
            <a:r>
              <a:rPr lang="en-GB" sz="3200" dirty="0"/>
              <a:t>W3(OH) 10 days of observations</a:t>
            </a:r>
            <a:endParaRPr lang="en-US" sz="3200" dirty="0"/>
          </a:p>
        </p:txBody>
      </p:sp>
      <p:sp>
        <p:nvSpPr>
          <p:cNvPr id="11" name="TextBox 10">
            <a:extLst>
              <a:ext uri="{FF2B5EF4-FFF2-40B4-BE49-F238E27FC236}">
                <a16:creationId xmlns:a16="http://schemas.microsoft.com/office/drawing/2014/main" id="{4AB52BAD-3E0E-015C-E5F8-0A4FB5658D2C}"/>
              </a:ext>
            </a:extLst>
          </p:cNvPr>
          <p:cNvSpPr txBox="1"/>
          <p:nvPr/>
        </p:nvSpPr>
        <p:spPr>
          <a:xfrm>
            <a:off x="-8580" y="2723279"/>
            <a:ext cx="9672900" cy="954107"/>
          </a:xfrm>
          <a:prstGeom prst="rect">
            <a:avLst/>
          </a:prstGeom>
          <a:noFill/>
        </p:spPr>
        <p:txBody>
          <a:bodyPr wrap="square">
            <a:spAutoFit/>
          </a:bodyPr>
          <a:lstStyle/>
          <a:p>
            <a:r>
              <a:rPr lang="en-GB" sz="2800" dirty="0"/>
              <a:t>Set the dish at the declination of W3(OH) and let the target drift through the beam daily – </a:t>
            </a:r>
            <a:r>
              <a:rPr lang="en-GB" sz="2800" b="1" u="sng" dirty="0">
                <a:solidFill>
                  <a:srgbClr val="FF0000"/>
                </a:solidFill>
              </a:rPr>
              <a:t>Patience is needed!!</a:t>
            </a:r>
            <a:endParaRPr lang="en-GB" sz="2800" dirty="0"/>
          </a:p>
        </p:txBody>
      </p:sp>
      <p:sp>
        <p:nvSpPr>
          <p:cNvPr id="13" name="TextBox 12">
            <a:extLst>
              <a:ext uri="{FF2B5EF4-FFF2-40B4-BE49-F238E27FC236}">
                <a16:creationId xmlns:a16="http://schemas.microsoft.com/office/drawing/2014/main" id="{1EC96F79-5BAB-421B-952F-22532334477E}"/>
              </a:ext>
            </a:extLst>
          </p:cNvPr>
          <p:cNvSpPr txBox="1"/>
          <p:nvPr/>
        </p:nvSpPr>
        <p:spPr>
          <a:xfrm>
            <a:off x="18606688" y="1"/>
            <a:ext cx="5777313" cy="6555641"/>
          </a:xfrm>
          <a:prstGeom prst="rect">
            <a:avLst/>
          </a:prstGeom>
          <a:noFill/>
        </p:spPr>
        <p:txBody>
          <a:bodyPr wrap="square">
            <a:spAutoFit/>
          </a:bodyPr>
          <a:lstStyle/>
          <a:p>
            <a:pPr marL="571500" indent="-571500">
              <a:buFont typeface="Arial" panose="020B0604020202020204" pitchFamily="34" charset="0"/>
              <a:buChar char="•"/>
            </a:pPr>
            <a:r>
              <a:rPr lang="en-US" sz="2800" dirty="0"/>
              <a:t>A cheap </a:t>
            </a:r>
            <a:r>
              <a:rPr lang="en-GB" sz="2800" dirty="0"/>
              <a:t>Low-Noise Block</a:t>
            </a:r>
            <a:r>
              <a:rPr lang="en-US" sz="2800" dirty="0"/>
              <a:t> (LNB) (&lt; £10 </a:t>
            </a:r>
            <a:r>
              <a:rPr lang="en-US" sz="2800" dirty="0">
                <a:sym typeface="Wingdings" pitchFamily="2" charset="2"/>
              </a:rPr>
              <a:t></a:t>
            </a:r>
            <a:r>
              <a:rPr lang="en-US" sz="2800" dirty="0"/>
              <a:t>) </a:t>
            </a:r>
          </a:p>
          <a:p>
            <a:pPr marL="571500" indent="-571500">
              <a:buFont typeface="Arial" panose="020B0604020202020204" pitchFamily="34" charset="0"/>
              <a:buChar char="•"/>
            </a:pPr>
            <a:r>
              <a:rPr lang="en-US" sz="2800" dirty="0"/>
              <a:t>Satellite TV receiver to provide DC power and a 22kHz tone for the LNB to activate “high band” (LO=10.6GHz).</a:t>
            </a:r>
          </a:p>
          <a:p>
            <a:pPr marL="571500" indent="-571500">
              <a:buFont typeface="Arial" panose="020B0604020202020204" pitchFamily="34" charset="0"/>
              <a:buChar char="•"/>
            </a:pPr>
            <a:r>
              <a:rPr lang="en-US" sz="2800" dirty="0"/>
              <a:t>The LNB LO offset was checked with </a:t>
            </a:r>
            <a:r>
              <a:rPr lang="en-GB" sz="2800" dirty="0"/>
              <a:t>Astra 3B satellite beacon at 11446.7266 </a:t>
            </a:r>
            <a:r>
              <a:rPr lang="en-GB" sz="2800" dirty="0" err="1"/>
              <a:t>MHz.</a:t>
            </a:r>
            <a:r>
              <a:rPr lang="en-US" sz="2800" dirty="0"/>
              <a:t> </a:t>
            </a:r>
          </a:p>
          <a:p>
            <a:pPr marL="571500" indent="-571500">
              <a:buFont typeface="Arial" panose="020B0604020202020204" pitchFamily="34" charset="0"/>
              <a:buChar char="•"/>
            </a:pPr>
            <a:r>
              <a:rPr lang="en-US" sz="2800" dirty="0"/>
              <a:t>Data was recorded with </a:t>
            </a:r>
            <a:r>
              <a:rPr lang="en-GB" sz="2800" dirty="0"/>
              <a:t>Airspy mini SDR (BW = 6MHz).</a:t>
            </a:r>
          </a:p>
          <a:p>
            <a:pPr marL="571500" indent="-571500">
              <a:buFont typeface="Arial" panose="020B0604020202020204" pitchFamily="34" charset="0"/>
              <a:buChar char="•"/>
            </a:pPr>
            <a:r>
              <a:rPr lang="en-GB" sz="2800" dirty="0"/>
              <a:t>Daily</a:t>
            </a:r>
            <a:r>
              <a:rPr lang="en-GB" sz="2800" i="1" dirty="0"/>
              <a:t> V</a:t>
            </a:r>
            <a:r>
              <a:rPr lang="en-GB" sz="2800" baseline="-25000" dirty="0"/>
              <a:t>LSR</a:t>
            </a:r>
            <a:r>
              <a:rPr lang="en-GB" sz="2800" dirty="0"/>
              <a:t> correction was done using </a:t>
            </a:r>
            <a:r>
              <a:rPr lang="en-GB" sz="2800" dirty="0" err="1"/>
              <a:t>Astropy</a:t>
            </a:r>
            <a:r>
              <a:rPr lang="en-GB" sz="2800" dirty="0"/>
              <a:t>.</a:t>
            </a:r>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endParaRPr lang="en-US" sz="2800" dirty="0"/>
          </a:p>
        </p:txBody>
      </p:sp>
      <p:pic>
        <p:nvPicPr>
          <p:cNvPr id="15" name="Picture 14">
            <a:extLst>
              <a:ext uri="{FF2B5EF4-FFF2-40B4-BE49-F238E27FC236}">
                <a16:creationId xmlns:a16="http://schemas.microsoft.com/office/drawing/2014/main" id="{8555D704-EB0E-295E-EB0A-D151D1A88B96}"/>
              </a:ext>
            </a:extLst>
          </p:cNvPr>
          <p:cNvPicPr>
            <a:picLocks noChangeAspect="1"/>
          </p:cNvPicPr>
          <p:nvPr/>
        </p:nvPicPr>
        <p:blipFill>
          <a:blip r:embed="rId4"/>
          <a:stretch>
            <a:fillRect/>
          </a:stretch>
        </p:blipFill>
        <p:spPr>
          <a:xfrm>
            <a:off x="11397228" y="5983441"/>
            <a:ext cx="12986772" cy="6989066"/>
          </a:xfrm>
          <a:prstGeom prst="rect">
            <a:avLst/>
          </a:prstGeom>
        </p:spPr>
      </p:pic>
      <p:pic>
        <p:nvPicPr>
          <p:cNvPr id="3" name="Picture 2">
            <a:extLst>
              <a:ext uri="{FF2B5EF4-FFF2-40B4-BE49-F238E27FC236}">
                <a16:creationId xmlns:a16="http://schemas.microsoft.com/office/drawing/2014/main" id="{2D562FB6-8BEB-260A-6298-7FCA9E804E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82934" y="86442"/>
            <a:ext cx="3367604" cy="3986936"/>
          </a:xfrm>
          <a:prstGeom prst="rect">
            <a:avLst/>
          </a:prstGeom>
        </p:spPr>
      </p:pic>
      <p:sp>
        <p:nvSpPr>
          <p:cNvPr id="5" name="TextBox 4">
            <a:extLst>
              <a:ext uri="{FF2B5EF4-FFF2-40B4-BE49-F238E27FC236}">
                <a16:creationId xmlns:a16="http://schemas.microsoft.com/office/drawing/2014/main" id="{8C24D190-506B-E8F0-6B5C-1222AAE98E5C}"/>
              </a:ext>
            </a:extLst>
          </p:cNvPr>
          <p:cNvSpPr txBox="1"/>
          <p:nvPr/>
        </p:nvSpPr>
        <p:spPr>
          <a:xfrm>
            <a:off x="11736185" y="12526460"/>
            <a:ext cx="12647814" cy="830997"/>
          </a:xfrm>
          <a:prstGeom prst="rect">
            <a:avLst/>
          </a:prstGeom>
          <a:noFill/>
        </p:spPr>
        <p:txBody>
          <a:bodyPr wrap="square" rtlCol="0">
            <a:spAutoFit/>
          </a:bodyPr>
          <a:lstStyle/>
          <a:p>
            <a:r>
              <a:rPr lang="en-GB" sz="1600" dirty="0">
                <a:solidFill>
                  <a:schemeClr val="bg1"/>
                </a:solidFill>
              </a:rPr>
              <a:t>Reference:</a:t>
            </a:r>
          </a:p>
          <a:p>
            <a:r>
              <a:rPr lang="en-GB" sz="1600" dirty="0">
                <a:solidFill>
                  <a:schemeClr val="bg1"/>
                </a:solidFill>
              </a:rPr>
              <a:t>Project EM01: Mini maser telescope: detecting 12.2 GHz methanol masers with a 1-metre dish </a:t>
            </a:r>
            <a:r>
              <a:rPr lang="en-GB" sz="1600" dirty="0">
                <a:solidFill>
                  <a:schemeClr val="bg1"/>
                </a:solidFill>
                <a:hlinkClick r:id="rId6">
                  <a:extLst>
                    <a:ext uri="{A12FA001-AC4F-418D-AE19-62706E023703}">
                      <ahyp:hlinkClr xmlns:ahyp="http://schemas.microsoft.com/office/drawing/2018/hyperlinkcolor" val="tx"/>
                    </a:ext>
                  </a:extLst>
                </a:hlinkClick>
              </a:rPr>
              <a:t>http://parac.eu/projectem01.htm</a:t>
            </a:r>
            <a:endParaRPr lang="en-GB" sz="1600" dirty="0">
              <a:solidFill>
                <a:schemeClr val="bg1"/>
              </a:solidFill>
            </a:endParaRPr>
          </a:p>
          <a:p>
            <a:r>
              <a:rPr lang="en-GB" sz="1600" dirty="0">
                <a:solidFill>
                  <a:schemeClr val="bg1"/>
                </a:solidFill>
              </a:rPr>
              <a:t> </a:t>
            </a:r>
            <a:endParaRPr lang="en-US" sz="1600" dirty="0">
              <a:solidFill>
                <a:schemeClr val="bg1"/>
              </a:solidFill>
            </a:endParaRPr>
          </a:p>
        </p:txBody>
      </p:sp>
      <p:sp>
        <p:nvSpPr>
          <p:cNvPr id="10" name="TextBox 9">
            <a:extLst>
              <a:ext uri="{FF2B5EF4-FFF2-40B4-BE49-F238E27FC236}">
                <a16:creationId xmlns:a16="http://schemas.microsoft.com/office/drawing/2014/main" id="{A2E8912A-F789-7B7E-4BAA-5718F6535972}"/>
              </a:ext>
            </a:extLst>
          </p:cNvPr>
          <p:cNvSpPr txBox="1"/>
          <p:nvPr/>
        </p:nvSpPr>
        <p:spPr>
          <a:xfrm>
            <a:off x="13584632" y="4285406"/>
            <a:ext cx="4305982" cy="584775"/>
          </a:xfrm>
          <a:prstGeom prst="rect">
            <a:avLst/>
          </a:prstGeom>
          <a:solidFill>
            <a:schemeClr val="tx1"/>
          </a:solidFill>
        </p:spPr>
        <p:txBody>
          <a:bodyPr wrap="square">
            <a:spAutoFit/>
          </a:bodyPr>
          <a:lstStyle/>
          <a:p>
            <a:r>
              <a:rPr lang="en-US" sz="3200" dirty="0">
                <a:solidFill>
                  <a:schemeClr val="bg1"/>
                </a:solidFill>
              </a:rPr>
              <a:t>Satellite TV receiver </a:t>
            </a:r>
          </a:p>
        </p:txBody>
      </p:sp>
      <p:sp>
        <p:nvSpPr>
          <p:cNvPr id="14" name="TextBox 13">
            <a:extLst>
              <a:ext uri="{FF2B5EF4-FFF2-40B4-BE49-F238E27FC236}">
                <a16:creationId xmlns:a16="http://schemas.microsoft.com/office/drawing/2014/main" id="{EAF6F968-564B-076A-E63C-182BBCADCC46}"/>
              </a:ext>
            </a:extLst>
          </p:cNvPr>
          <p:cNvSpPr txBox="1"/>
          <p:nvPr/>
        </p:nvSpPr>
        <p:spPr>
          <a:xfrm>
            <a:off x="16592781" y="266110"/>
            <a:ext cx="2208934" cy="769441"/>
          </a:xfrm>
          <a:prstGeom prst="rect">
            <a:avLst/>
          </a:prstGeom>
          <a:noFill/>
        </p:spPr>
        <p:txBody>
          <a:bodyPr wrap="square">
            <a:spAutoFit/>
          </a:bodyPr>
          <a:lstStyle/>
          <a:p>
            <a:r>
              <a:rPr lang="en-GB" sz="2200" dirty="0">
                <a:solidFill>
                  <a:schemeClr val="tx1"/>
                </a:solidFill>
              </a:rPr>
              <a:t>2 Way Satellite</a:t>
            </a:r>
          </a:p>
          <a:p>
            <a:r>
              <a:rPr lang="en-GB" sz="2200" dirty="0">
                <a:solidFill>
                  <a:schemeClr val="tx1"/>
                </a:solidFill>
              </a:rPr>
              <a:t> Cable Splitter </a:t>
            </a:r>
          </a:p>
        </p:txBody>
      </p:sp>
      <p:cxnSp>
        <p:nvCxnSpPr>
          <p:cNvPr id="18" name="Straight Arrow Connector 17">
            <a:extLst>
              <a:ext uri="{FF2B5EF4-FFF2-40B4-BE49-F238E27FC236}">
                <a16:creationId xmlns:a16="http://schemas.microsoft.com/office/drawing/2014/main" id="{CC85D0B4-0B65-F7CB-1EEF-859FEBCB80F7}"/>
              </a:ext>
            </a:extLst>
          </p:cNvPr>
          <p:cNvCxnSpPr>
            <a:cxnSpLocks/>
          </p:cNvCxnSpPr>
          <p:nvPr/>
        </p:nvCxnSpPr>
        <p:spPr>
          <a:xfrm flipH="1" flipV="1">
            <a:off x="17378402" y="1773646"/>
            <a:ext cx="747216" cy="125891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CB70D41-4D94-F1C3-15D4-AA2D92CF9BB8}"/>
              </a:ext>
            </a:extLst>
          </p:cNvPr>
          <p:cNvSpPr txBox="1"/>
          <p:nvPr/>
        </p:nvSpPr>
        <p:spPr>
          <a:xfrm>
            <a:off x="17609909" y="1286385"/>
            <a:ext cx="1217342" cy="1107996"/>
          </a:xfrm>
          <a:prstGeom prst="rect">
            <a:avLst/>
          </a:prstGeom>
          <a:noFill/>
        </p:spPr>
        <p:txBody>
          <a:bodyPr wrap="square">
            <a:spAutoFit/>
          </a:bodyPr>
          <a:lstStyle/>
          <a:p>
            <a:r>
              <a:rPr lang="en-GB" sz="2200" dirty="0">
                <a:solidFill>
                  <a:schemeClr val="tx1"/>
                </a:solidFill>
              </a:rPr>
              <a:t>DC+</a:t>
            </a:r>
          </a:p>
          <a:p>
            <a:r>
              <a:rPr lang="en-GB" sz="2200" dirty="0">
                <a:solidFill>
                  <a:schemeClr val="tx1"/>
                </a:solidFill>
              </a:rPr>
              <a:t>22kHz </a:t>
            </a:r>
          </a:p>
          <a:p>
            <a:r>
              <a:rPr lang="en-GB" sz="2200" dirty="0">
                <a:solidFill>
                  <a:schemeClr val="tx1"/>
                </a:solidFill>
              </a:rPr>
              <a:t>tone</a:t>
            </a:r>
          </a:p>
        </p:txBody>
      </p:sp>
      <p:sp>
        <p:nvSpPr>
          <p:cNvPr id="21" name="TextBox 20">
            <a:extLst>
              <a:ext uri="{FF2B5EF4-FFF2-40B4-BE49-F238E27FC236}">
                <a16:creationId xmlns:a16="http://schemas.microsoft.com/office/drawing/2014/main" id="{118E0B39-F609-4A9F-C82A-6D84F51F2453}"/>
              </a:ext>
            </a:extLst>
          </p:cNvPr>
          <p:cNvSpPr txBox="1"/>
          <p:nvPr/>
        </p:nvSpPr>
        <p:spPr>
          <a:xfrm>
            <a:off x="13849216" y="1285863"/>
            <a:ext cx="1492056" cy="830997"/>
          </a:xfrm>
          <a:prstGeom prst="rect">
            <a:avLst/>
          </a:prstGeom>
          <a:noFill/>
        </p:spPr>
        <p:txBody>
          <a:bodyPr wrap="square">
            <a:spAutoFit/>
          </a:bodyPr>
          <a:lstStyle/>
          <a:p>
            <a:r>
              <a:rPr lang="en-GB" sz="2400" dirty="0">
                <a:solidFill>
                  <a:schemeClr val="tx1"/>
                </a:solidFill>
              </a:rPr>
              <a:t>Airspy </a:t>
            </a:r>
          </a:p>
          <a:p>
            <a:r>
              <a:rPr lang="en-GB" sz="2400" dirty="0">
                <a:solidFill>
                  <a:schemeClr val="tx1"/>
                </a:solidFill>
              </a:rPr>
              <a:t>mini </a:t>
            </a:r>
            <a:endParaRPr lang="en-US" sz="2400" dirty="0">
              <a:solidFill>
                <a:schemeClr val="tx1"/>
              </a:solidFill>
            </a:endParaRPr>
          </a:p>
        </p:txBody>
      </p:sp>
      <p:cxnSp>
        <p:nvCxnSpPr>
          <p:cNvPr id="23" name="Straight Arrow Connector 22">
            <a:extLst>
              <a:ext uri="{FF2B5EF4-FFF2-40B4-BE49-F238E27FC236}">
                <a16:creationId xmlns:a16="http://schemas.microsoft.com/office/drawing/2014/main" id="{CEAB974F-9BB3-AE13-35F5-F88C9F1C75E8}"/>
              </a:ext>
            </a:extLst>
          </p:cNvPr>
          <p:cNvCxnSpPr>
            <a:cxnSpLocks/>
          </p:cNvCxnSpPr>
          <p:nvPr/>
        </p:nvCxnSpPr>
        <p:spPr>
          <a:xfrm flipH="1" flipV="1">
            <a:off x="16048041" y="99455"/>
            <a:ext cx="732122" cy="91643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2F518DD6-83D8-09D6-FBE0-2B3A60A611E4}"/>
              </a:ext>
            </a:extLst>
          </p:cNvPr>
          <p:cNvCxnSpPr>
            <a:cxnSpLocks/>
          </p:cNvCxnSpPr>
          <p:nvPr/>
        </p:nvCxnSpPr>
        <p:spPr>
          <a:xfrm>
            <a:off x="15832148" y="257564"/>
            <a:ext cx="677980" cy="87032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06EBFF91-B82B-6753-1ED5-EA63AD36D5FD}"/>
              </a:ext>
            </a:extLst>
          </p:cNvPr>
          <p:cNvCxnSpPr>
            <a:cxnSpLocks/>
          </p:cNvCxnSpPr>
          <p:nvPr/>
        </p:nvCxnSpPr>
        <p:spPr>
          <a:xfrm>
            <a:off x="16828416" y="1946154"/>
            <a:ext cx="354960" cy="45694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23A015AE-DED1-6073-7A98-56E4E5FC3118}"/>
              </a:ext>
            </a:extLst>
          </p:cNvPr>
          <p:cNvSpPr txBox="1"/>
          <p:nvPr/>
        </p:nvSpPr>
        <p:spPr>
          <a:xfrm>
            <a:off x="15300697" y="1906651"/>
            <a:ext cx="1995146" cy="430887"/>
          </a:xfrm>
          <a:prstGeom prst="rect">
            <a:avLst/>
          </a:prstGeom>
          <a:noFill/>
        </p:spPr>
        <p:txBody>
          <a:bodyPr wrap="square">
            <a:spAutoFit/>
          </a:bodyPr>
          <a:lstStyle/>
          <a:p>
            <a:r>
              <a:rPr lang="en-GB" sz="2200" dirty="0">
                <a:solidFill>
                  <a:srgbClr val="FFFF00"/>
                </a:solidFill>
              </a:rPr>
              <a:t>IF=1.58GHz</a:t>
            </a:r>
          </a:p>
        </p:txBody>
      </p:sp>
    </p:spTree>
    <p:extLst>
      <p:ext uri="{BB962C8B-B14F-4D97-AF65-F5344CB8AC3E}">
        <p14:creationId xmlns:p14="http://schemas.microsoft.com/office/powerpoint/2010/main" val="3447387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23886-C6F8-4468-9D17-4132769BC9BD}"/>
              </a:ext>
            </a:extLst>
          </p:cNvPr>
          <p:cNvSpPr>
            <a:spLocks noGrp="1"/>
          </p:cNvSpPr>
          <p:nvPr>
            <p:ph type="title"/>
          </p:nvPr>
        </p:nvSpPr>
        <p:spPr>
          <a:xfrm>
            <a:off x="0" y="3"/>
            <a:ext cx="24384000" cy="1219198"/>
          </a:xfrm>
        </p:spPr>
        <p:txBody>
          <a:bodyPr>
            <a:noAutofit/>
          </a:bodyPr>
          <a:lstStyle/>
          <a:p>
            <a:r>
              <a:rPr lang="en-US" sz="5600" dirty="0">
                <a:latin typeface="Calibri" panose="020F0502020204030204" pitchFamily="34" charset="0"/>
                <a:ea typeface="ADLaM Display" panose="02010000000000000000" pitchFamily="2" charset="77"/>
                <a:cs typeface="Calibri" panose="020F0502020204030204" pitchFamily="34" charset="0"/>
              </a:rPr>
              <a:t>6ft Dish (F/D~0.25) Assembly, Integration, Verification and Commissioning (AIVC)</a:t>
            </a:r>
          </a:p>
        </p:txBody>
      </p:sp>
      <p:sp>
        <p:nvSpPr>
          <p:cNvPr id="6" name="TextBox 5">
            <a:extLst>
              <a:ext uri="{FF2B5EF4-FFF2-40B4-BE49-F238E27FC236}">
                <a16:creationId xmlns:a16="http://schemas.microsoft.com/office/drawing/2014/main" id="{1A09F590-4748-A0F1-3A1E-DD1FAD3A1537}"/>
              </a:ext>
            </a:extLst>
          </p:cNvPr>
          <p:cNvSpPr txBox="1"/>
          <p:nvPr/>
        </p:nvSpPr>
        <p:spPr>
          <a:xfrm>
            <a:off x="1" y="1219200"/>
            <a:ext cx="6476453" cy="523220"/>
          </a:xfrm>
          <a:prstGeom prst="rect">
            <a:avLst/>
          </a:prstGeom>
          <a:noFill/>
        </p:spPr>
        <p:txBody>
          <a:bodyPr wrap="none" rtlCol="0">
            <a:spAutoFit/>
          </a:bodyPr>
          <a:lstStyle/>
          <a:p>
            <a:r>
              <a:rPr lang="en-US" sz="2800" b="1" u="sng" dirty="0">
                <a:latin typeface="Arial" panose="020B0604020202020204" pitchFamily="34" charset="0"/>
                <a:cs typeface="Arial" panose="020B0604020202020204" pitchFamily="34" charset="0"/>
              </a:rPr>
              <a:t>LNB (Low-Noise Block) Modification </a:t>
            </a:r>
          </a:p>
        </p:txBody>
      </p:sp>
      <p:pic>
        <p:nvPicPr>
          <p:cNvPr id="7" name="Picture 6">
            <a:extLst>
              <a:ext uri="{FF2B5EF4-FFF2-40B4-BE49-F238E27FC236}">
                <a16:creationId xmlns:a16="http://schemas.microsoft.com/office/drawing/2014/main" id="{C6053533-621E-16FD-1F87-EE46EBDE879A}"/>
              </a:ext>
            </a:extLst>
          </p:cNvPr>
          <p:cNvPicPr>
            <a:picLocks noChangeAspect="1"/>
          </p:cNvPicPr>
          <p:nvPr/>
        </p:nvPicPr>
        <p:blipFill>
          <a:blip r:embed="rId2"/>
          <a:stretch>
            <a:fillRect/>
          </a:stretch>
        </p:blipFill>
        <p:spPr>
          <a:xfrm>
            <a:off x="12191997" y="2687356"/>
            <a:ext cx="6975982" cy="4170644"/>
          </a:xfrm>
          <a:prstGeom prst="rect">
            <a:avLst/>
          </a:prstGeom>
        </p:spPr>
      </p:pic>
      <p:pic>
        <p:nvPicPr>
          <p:cNvPr id="8" name="Picture 7">
            <a:extLst>
              <a:ext uri="{FF2B5EF4-FFF2-40B4-BE49-F238E27FC236}">
                <a16:creationId xmlns:a16="http://schemas.microsoft.com/office/drawing/2014/main" id="{DA41962C-F10E-EB04-1171-2148C9B17D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8103" y="2964780"/>
            <a:ext cx="4200726" cy="3612624"/>
          </a:xfrm>
          <a:prstGeom prst="rect">
            <a:avLst/>
          </a:prstGeom>
        </p:spPr>
      </p:pic>
      <p:pic>
        <p:nvPicPr>
          <p:cNvPr id="9" name="Picture 8">
            <a:extLst>
              <a:ext uri="{FF2B5EF4-FFF2-40B4-BE49-F238E27FC236}">
                <a16:creationId xmlns:a16="http://schemas.microsoft.com/office/drawing/2014/main" id="{7085A8FE-552E-D732-0343-25D8421B6F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332" y="3014465"/>
            <a:ext cx="5062912" cy="3513258"/>
          </a:xfrm>
          <a:prstGeom prst="rect">
            <a:avLst/>
          </a:prstGeom>
        </p:spPr>
      </p:pic>
      <p:pic>
        <p:nvPicPr>
          <p:cNvPr id="10" name="Picture 9">
            <a:extLst>
              <a:ext uri="{FF2B5EF4-FFF2-40B4-BE49-F238E27FC236}">
                <a16:creationId xmlns:a16="http://schemas.microsoft.com/office/drawing/2014/main" id="{8761C2E9-5CD0-FC82-49BE-4D43DC8B52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84467" y="2687356"/>
            <a:ext cx="4129634" cy="4068984"/>
          </a:xfrm>
          <a:prstGeom prst="rect">
            <a:avLst/>
          </a:prstGeom>
        </p:spPr>
      </p:pic>
      <p:sp>
        <p:nvSpPr>
          <p:cNvPr id="12" name="TextBox 11">
            <a:extLst>
              <a:ext uri="{FF2B5EF4-FFF2-40B4-BE49-F238E27FC236}">
                <a16:creationId xmlns:a16="http://schemas.microsoft.com/office/drawing/2014/main" id="{267E4336-0990-4176-24F4-20CA145BCA16}"/>
              </a:ext>
            </a:extLst>
          </p:cNvPr>
          <p:cNvSpPr txBox="1"/>
          <p:nvPr/>
        </p:nvSpPr>
        <p:spPr>
          <a:xfrm>
            <a:off x="-6753" y="1957865"/>
            <a:ext cx="11112362" cy="954107"/>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An open-ended circular waveguide with a diameter just above the cutoff dimension is well-suited for a very deep dish (F/D ~ 0.25).</a:t>
            </a:r>
          </a:p>
        </p:txBody>
      </p:sp>
      <p:sp>
        <p:nvSpPr>
          <p:cNvPr id="13" name="TextBox 12">
            <a:extLst>
              <a:ext uri="{FF2B5EF4-FFF2-40B4-BE49-F238E27FC236}">
                <a16:creationId xmlns:a16="http://schemas.microsoft.com/office/drawing/2014/main" id="{BCCA6369-6264-D6F3-B23E-02F86FC1DA9D}"/>
              </a:ext>
            </a:extLst>
          </p:cNvPr>
          <p:cNvSpPr txBox="1"/>
          <p:nvPr/>
        </p:nvSpPr>
        <p:spPr>
          <a:xfrm>
            <a:off x="11368568" y="1252714"/>
            <a:ext cx="7133684" cy="523220"/>
          </a:xfrm>
          <a:prstGeom prst="rect">
            <a:avLst/>
          </a:prstGeom>
          <a:noFill/>
        </p:spPr>
        <p:txBody>
          <a:bodyPr wrap="none" rtlCol="0">
            <a:spAutoFit/>
          </a:bodyPr>
          <a:lstStyle/>
          <a:p>
            <a:r>
              <a:rPr lang="en-US" sz="2800" b="1" u="sng" dirty="0">
                <a:latin typeface="Arial" panose="020B0604020202020204" pitchFamily="34" charset="0"/>
                <a:ea typeface="ADLaM Display" panose="02010000000000000000" pitchFamily="2" charset="77"/>
                <a:cs typeface="Arial" panose="020B0604020202020204" pitchFamily="34" charset="0"/>
              </a:rPr>
              <a:t>Science Verification and Commissioning</a:t>
            </a:r>
          </a:p>
        </p:txBody>
      </p:sp>
      <p:pic>
        <p:nvPicPr>
          <p:cNvPr id="14" name="Picture 13">
            <a:extLst>
              <a:ext uri="{FF2B5EF4-FFF2-40B4-BE49-F238E27FC236}">
                <a16:creationId xmlns:a16="http://schemas.microsoft.com/office/drawing/2014/main" id="{5CB86EC6-7E8E-F070-3400-1780EC309220}"/>
              </a:ext>
            </a:extLst>
          </p:cNvPr>
          <p:cNvPicPr>
            <a:picLocks noChangeAspect="1"/>
          </p:cNvPicPr>
          <p:nvPr/>
        </p:nvPicPr>
        <p:blipFill>
          <a:blip r:embed="rId6"/>
          <a:stretch>
            <a:fillRect/>
          </a:stretch>
        </p:blipFill>
        <p:spPr>
          <a:xfrm>
            <a:off x="11414326" y="8818995"/>
            <a:ext cx="6357828" cy="4897006"/>
          </a:xfrm>
          <a:prstGeom prst="rect">
            <a:avLst/>
          </a:prstGeom>
        </p:spPr>
      </p:pic>
      <p:sp>
        <p:nvSpPr>
          <p:cNvPr id="15" name="TextBox 14">
            <a:extLst>
              <a:ext uri="{FF2B5EF4-FFF2-40B4-BE49-F238E27FC236}">
                <a16:creationId xmlns:a16="http://schemas.microsoft.com/office/drawing/2014/main" id="{14789493-6754-AE13-D4DF-881609C15225}"/>
              </a:ext>
            </a:extLst>
          </p:cNvPr>
          <p:cNvSpPr txBox="1"/>
          <p:nvPr/>
        </p:nvSpPr>
        <p:spPr>
          <a:xfrm>
            <a:off x="-6753" y="6770326"/>
            <a:ext cx="7532831" cy="523220"/>
          </a:xfrm>
          <a:prstGeom prst="rect">
            <a:avLst/>
          </a:prstGeom>
          <a:noFill/>
        </p:spPr>
        <p:txBody>
          <a:bodyPr wrap="none" rtlCol="0">
            <a:spAutoFit/>
          </a:bodyPr>
          <a:lstStyle/>
          <a:p>
            <a:r>
              <a:rPr lang="en-US" sz="2800" b="1" u="sng" dirty="0">
                <a:latin typeface="Arial" panose="020B0604020202020204" pitchFamily="34" charset="0"/>
                <a:cs typeface="Arial" panose="020B0604020202020204" pitchFamily="34" charset="0"/>
              </a:rPr>
              <a:t>Assembly, Integration and Validation (AIV) </a:t>
            </a:r>
          </a:p>
        </p:txBody>
      </p:sp>
      <p:pic>
        <p:nvPicPr>
          <p:cNvPr id="17" name="Picture 16">
            <a:extLst>
              <a:ext uri="{FF2B5EF4-FFF2-40B4-BE49-F238E27FC236}">
                <a16:creationId xmlns:a16="http://schemas.microsoft.com/office/drawing/2014/main" id="{521D41D4-BD96-8E1F-2D92-DC8B5CF78B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91000" y="7451006"/>
            <a:ext cx="6357828" cy="5250336"/>
          </a:xfrm>
          <a:prstGeom prst="rect">
            <a:avLst/>
          </a:prstGeom>
        </p:spPr>
      </p:pic>
      <p:sp>
        <p:nvSpPr>
          <p:cNvPr id="19" name="TextBox 18">
            <a:extLst>
              <a:ext uri="{FF2B5EF4-FFF2-40B4-BE49-F238E27FC236}">
                <a16:creationId xmlns:a16="http://schemas.microsoft.com/office/drawing/2014/main" id="{264D2F32-0687-7058-304E-F5195226BC8C}"/>
              </a:ext>
            </a:extLst>
          </p:cNvPr>
          <p:cNvSpPr txBox="1"/>
          <p:nvPr/>
        </p:nvSpPr>
        <p:spPr>
          <a:xfrm>
            <a:off x="26479" y="7346031"/>
            <a:ext cx="4197754" cy="5262979"/>
          </a:xfrm>
          <a:prstGeom prst="rect">
            <a:avLst/>
          </a:prstGeom>
          <a:noFill/>
        </p:spPr>
        <p:txBody>
          <a:bodyPr wrap="square">
            <a:spAutoFit/>
          </a:bodyPr>
          <a:lstStyle/>
          <a:p>
            <a:pPr marL="571500" indent="-571500">
              <a:buFont typeface="Arial" panose="020B0604020202020204" pitchFamily="34" charset="0"/>
              <a:buChar char="•"/>
            </a:pPr>
            <a:r>
              <a:rPr lang="en-GB" sz="2800" dirty="0">
                <a:latin typeface="Arial" panose="020B0604020202020204" pitchFamily="34" charset="0"/>
                <a:cs typeface="Arial" panose="020B0604020202020204" pitchFamily="34" charset="0"/>
              </a:rPr>
              <a:t>Satellite TV receiver to provide DC power and a 22kHz tone for the LNB to activate “high band” (LO=10.6GHz).</a:t>
            </a:r>
          </a:p>
          <a:p>
            <a:pPr marL="571500" indent="-5715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2800" dirty="0">
                <a:latin typeface="Arial" panose="020B0604020202020204" pitchFamily="34" charset="0"/>
                <a:cs typeface="Arial" panose="020B0604020202020204" pitchFamily="34" charset="0"/>
              </a:rPr>
              <a:t>The LNB LO offset was checked with Astra 3B satellite beacon at 11446.7266 </a:t>
            </a:r>
            <a:r>
              <a:rPr lang="en-GB" sz="2800" dirty="0" err="1">
                <a:latin typeface="Arial" panose="020B0604020202020204" pitchFamily="34" charset="0"/>
                <a:cs typeface="Arial" panose="020B0604020202020204" pitchFamily="34" charset="0"/>
              </a:rPr>
              <a:t>MHz.</a:t>
            </a:r>
            <a:r>
              <a:rPr lang="en-GB" sz="2800" dirty="0">
                <a:latin typeface="Arial" panose="020B0604020202020204" pitchFamily="34" charset="0"/>
                <a:cs typeface="Arial" panose="020B0604020202020204" pitchFamily="34" charset="0"/>
              </a:rPr>
              <a:t> </a:t>
            </a:r>
          </a:p>
        </p:txBody>
      </p:sp>
      <p:sp>
        <p:nvSpPr>
          <p:cNvPr id="21" name="TextBox 20">
            <a:extLst>
              <a:ext uri="{FF2B5EF4-FFF2-40B4-BE49-F238E27FC236}">
                <a16:creationId xmlns:a16="http://schemas.microsoft.com/office/drawing/2014/main" id="{3CD1AEB2-B947-B155-6E2B-46B68C840FB7}"/>
              </a:ext>
            </a:extLst>
          </p:cNvPr>
          <p:cNvSpPr txBox="1"/>
          <p:nvPr/>
        </p:nvSpPr>
        <p:spPr>
          <a:xfrm>
            <a:off x="11582400" y="1915179"/>
            <a:ext cx="12801600" cy="523220"/>
          </a:xfrm>
          <a:prstGeom prst="rect">
            <a:avLst/>
          </a:prstGeom>
          <a:noFill/>
        </p:spPr>
        <p:txBody>
          <a:bodyPr wrap="square">
            <a:spAutoFit/>
          </a:bodyPr>
          <a:lstStyle/>
          <a:p>
            <a:pPr marL="571500" indent="-571500">
              <a:buFont typeface="Arial" panose="020B0604020202020204" pitchFamily="34" charset="0"/>
              <a:buChar char="•"/>
            </a:pPr>
            <a:r>
              <a:rPr lang="en-US" sz="2800" dirty="0" err="1">
                <a:latin typeface="Arial" panose="020B0604020202020204" pitchFamily="34" charset="0"/>
                <a:ea typeface="ADLaM Display" panose="02010000000000000000" pitchFamily="2" charset="77"/>
                <a:cs typeface="Arial" panose="020B0604020202020204" pitchFamily="34" charset="0"/>
              </a:rPr>
              <a:t>Optimisation</a:t>
            </a:r>
            <a:r>
              <a:rPr lang="en-US" sz="2800" dirty="0">
                <a:latin typeface="Arial" panose="020B0604020202020204" pitchFamily="34" charset="0"/>
                <a:ea typeface="ADLaM Display" panose="02010000000000000000" pitchFamily="2" charset="77"/>
                <a:cs typeface="Arial" panose="020B0604020202020204" pitchFamily="34" charset="0"/>
              </a:rPr>
              <a:t> of focus and determination of beam offsets using the Sun.</a:t>
            </a:r>
            <a:endParaRPr lang="en-US" sz="2800" u="sng"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0C444C8-5FF5-47B7-A954-2891A5A55EF1}"/>
              </a:ext>
            </a:extLst>
          </p:cNvPr>
          <p:cNvSpPr txBox="1"/>
          <p:nvPr/>
        </p:nvSpPr>
        <p:spPr>
          <a:xfrm>
            <a:off x="11582400" y="7157001"/>
            <a:ext cx="12331700" cy="523220"/>
          </a:xfrm>
          <a:prstGeom prst="rect">
            <a:avLst/>
          </a:prstGeom>
          <a:noFill/>
        </p:spPr>
        <p:txBody>
          <a:bodyPr wrap="square">
            <a:spAutoFit/>
          </a:bodyPr>
          <a:lstStyle/>
          <a:p>
            <a:pPr marL="571500" indent="-571500">
              <a:buFont typeface="Arial" panose="020B0604020202020204" pitchFamily="34" charset="0"/>
              <a:buChar char="•"/>
            </a:pPr>
            <a:r>
              <a:rPr lang="en-US" sz="2800" dirty="0">
                <a:latin typeface="Arial" panose="020B0604020202020204" pitchFamily="34" charset="0"/>
                <a:cs typeface="Arial" panose="020B0604020202020204" pitchFamily="34" charset="0"/>
              </a:rPr>
              <a:t>W3(OH)12.2 GHz Methanol Maser Detection</a:t>
            </a:r>
          </a:p>
        </p:txBody>
      </p:sp>
      <p:sp>
        <p:nvSpPr>
          <p:cNvPr id="25" name="TextBox 24">
            <a:extLst>
              <a:ext uri="{FF2B5EF4-FFF2-40B4-BE49-F238E27FC236}">
                <a16:creationId xmlns:a16="http://schemas.microsoft.com/office/drawing/2014/main" id="{5B9C448B-FF6D-FA2F-EA15-CDC34A90EFB1}"/>
              </a:ext>
            </a:extLst>
          </p:cNvPr>
          <p:cNvSpPr txBox="1"/>
          <p:nvPr/>
        </p:nvSpPr>
        <p:spPr>
          <a:xfrm>
            <a:off x="12191997" y="7772555"/>
            <a:ext cx="11957050" cy="954107"/>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Set the dish at the declination of W3(OH) and let the target drift through the beam daily.</a:t>
            </a:r>
          </a:p>
        </p:txBody>
      </p:sp>
      <p:sp>
        <p:nvSpPr>
          <p:cNvPr id="26" name="TextBox 25">
            <a:extLst>
              <a:ext uri="{FF2B5EF4-FFF2-40B4-BE49-F238E27FC236}">
                <a16:creationId xmlns:a16="http://schemas.microsoft.com/office/drawing/2014/main" id="{7DE5EE4D-23E7-F957-D72F-900B89C22D90}"/>
              </a:ext>
            </a:extLst>
          </p:cNvPr>
          <p:cNvSpPr txBox="1"/>
          <p:nvPr/>
        </p:nvSpPr>
        <p:spPr>
          <a:xfrm>
            <a:off x="12484053" y="9261188"/>
            <a:ext cx="3061982" cy="1815882"/>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~10 min </a:t>
            </a:r>
          </a:p>
          <a:p>
            <a:r>
              <a:rPr lang="en-US" sz="2800" dirty="0">
                <a:latin typeface="Arial" panose="020B0604020202020204" pitchFamily="34" charset="0"/>
                <a:cs typeface="Arial" panose="020B0604020202020204" pitchFamily="34" charset="0"/>
              </a:rPr>
              <a:t>ON/OFF</a:t>
            </a:r>
          </a:p>
          <a:p>
            <a:r>
              <a:rPr lang="en-US" sz="2800" dirty="0">
                <a:latin typeface="Arial" panose="020B0604020202020204" pitchFamily="34" charset="0"/>
                <a:cs typeface="Arial" panose="020B0604020202020204" pitchFamily="34" charset="0"/>
              </a:rPr>
              <a:t>2-days </a:t>
            </a:r>
          </a:p>
          <a:p>
            <a:endParaRPr lang="en-US" sz="2800" dirty="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555EC177-9E4B-7F7E-BA4C-4468A29BFF3A}"/>
              </a:ext>
            </a:extLst>
          </p:cNvPr>
          <p:cNvPicPr>
            <a:picLocks noChangeAspect="1"/>
          </p:cNvPicPr>
          <p:nvPr/>
        </p:nvPicPr>
        <p:blipFill>
          <a:blip r:embed="rId8"/>
          <a:stretch>
            <a:fillRect/>
          </a:stretch>
        </p:blipFill>
        <p:spPr>
          <a:xfrm>
            <a:off x="17772155" y="8788769"/>
            <a:ext cx="6611846" cy="4927230"/>
          </a:xfrm>
          <a:prstGeom prst="rect">
            <a:avLst/>
          </a:prstGeom>
        </p:spPr>
      </p:pic>
      <p:sp>
        <p:nvSpPr>
          <p:cNvPr id="29" name="TextBox 28">
            <a:extLst>
              <a:ext uri="{FF2B5EF4-FFF2-40B4-BE49-F238E27FC236}">
                <a16:creationId xmlns:a16="http://schemas.microsoft.com/office/drawing/2014/main" id="{C2C51519-58F2-E94B-D20E-367BDC262162}"/>
              </a:ext>
            </a:extLst>
          </p:cNvPr>
          <p:cNvSpPr txBox="1"/>
          <p:nvPr/>
        </p:nvSpPr>
        <p:spPr>
          <a:xfrm>
            <a:off x="21673980" y="9184989"/>
            <a:ext cx="2087720" cy="2246769"/>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~10 min </a:t>
            </a:r>
          </a:p>
          <a:p>
            <a:r>
              <a:rPr lang="en-US" sz="2800" dirty="0">
                <a:latin typeface="Arial" panose="020B0604020202020204" pitchFamily="34" charset="0"/>
                <a:cs typeface="Arial" panose="020B0604020202020204" pitchFamily="34" charset="0"/>
              </a:rPr>
              <a:t>Frequency </a:t>
            </a:r>
          </a:p>
          <a:p>
            <a:r>
              <a:rPr lang="en-US" sz="2800" dirty="0">
                <a:latin typeface="Arial" panose="020B0604020202020204" pitchFamily="34" charset="0"/>
                <a:cs typeface="Arial" panose="020B0604020202020204" pitchFamily="34" charset="0"/>
              </a:rPr>
              <a:t>Switch</a:t>
            </a:r>
          </a:p>
          <a:p>
            <a:r>
              <a:rPr lang="en-US" sz="2800" dirty="0">
                <a:latin typeface="Arial" panose="020B0604020202020204" pitchFamily="34" charset="0"/>
                <a:cs typeface="Arial" panose="020B0604020202020204" pitchFamily="34" charset="0"/>
              </a:rPr>
              <a:t>10-days </a:t>
            </a:r>
          </a:p>
          <a:p>
            <a:endParaRPr lang="en-US" sz="2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1F35902-52D9-C738-51F6-2ED03068BE14}"/>
              </a:ext>
            </a:extLst>
          </p:cNvPr>
          <p:cNvSpPr txBox="1"/>
          <p:nvPr/>
        </p:nvSpPr>
        <p:spPr>
          <a:xfrm>
            <a:off x="1011703" y="3116485"/>
            <a:ext cx="4432170" cy="523220"/>
          </a:xfrm>
          <a:prstGeom prst="rect">
            <a:avLst/>
          </a:prstGeom>
          <a:solidFill>
            <a:schemeClr val="tx1"/>
          </a:solidFill>
        </p:spPr>
        <p:txBody>
          <a:bodyPr wrap="square">
            <a:spAutoFit/>
          </a:bodyPr>
          <a:lstStyle/>
          <a:p>
            <a:r>
              <a:rPr lang="en-US" sz="2800" dirty="0"/>
              <a:t>A hacksaw is all you need!</a:t>
            </a:r>
          </a:p>
        </p:txBody>
      </p:sp>
    </p:spTree>
    <p:extLst>
      <p:ext uri="{BB962C8B-B14F-4D97-AF65-F5344CB8AC3E}">
        <p14:creationId xmlns:p14="http://schemas.microsoft.com/office/powerpoint/2010/main" val="2999336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5CABA-2F5D-9057-67E6-0A9F57B18F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8F6112-EED6-D9A9-4D00-FF7F7771E611}"/>
              </a:ext>
            </a:extLst>
          </p:cNvPr>
          <p:cNvSpPr>
            <a:spLocks noGrp="1"/>
          </p:cNvSpPr>
          <p:nvPr>
            <p:ph type="title"/>
          </p:nvPr>
        </p:nvSpPr>
        <p:spPr>
          <a:xfrm>
            <a:off x="1178560" y="5909022"/>
            <a:ext cx="22951440" cy="1897955"/>
          </a:xfrm>
        </p:spPr>
        <p:txBody>
          <a:bodyPr/>
          <a:lstStyle/>
          <a:p>
            <a:r>
              <a:rPr lang="en-US" sz="8800" dirty="0">
                <a:solidFill>
                  <a:srgbClr val="002060"/>
                </a:solidFill>
                <a:latin typeface="Calibri" panose="020F0502020204030204" pitchFamily="34" charset="0"/>
                <a:ea typeface="Verdana" panose="020B0604030504040204" pitchFamily="34" charset="0"/>
                <a:cs typeface="Calibri" panose="020F0502020204030204" pitchFamily="34" charset="0"/>
              </a:rPr>
              <a:t>Detection of Hydrogen 21cm emission line </a:t>
            </a:r>
            <a:r>
              <a:rPr lang="en-GB" sz="8800" dirty="0">
                <a:solidFill>
                  <a:srgbClr val="002060"/>
                </a:solidFill>
                <a:latin typeface="Calibri" panose="020F0502020204030204" pitchFamily="34" charset="0"/>
                <a:ea typeface="Verdana" panose="020B0604030504040204" pitchFamily="34" charset="0"/>
                <a:cs typeface="Calibri" panose="020F0502020204030204" pitchFamily="34" charset="0"/>
              </a:rPr>
              <a:t>using inexpensive/commercially available equipment</a:t>
            </a:r>
            <a:endParaRPr lang="en-US" sz="8800" dirty="0"/>
          </a:p>
        </p:txBody>
      </p:sp>
      <p:sp>
        <p:nvSpPr>
          <p:cNvPr id="8" name="Slide Number Placeholder 7">
            <a:extLst>
              <a:ext uri="{FF2B5EF4-FFF2-40B4-BE49-F238E27FC236}">
                <a16:creationId xmlns:a16="http://schemas.microsoft.com/office/drawing/2014/main" id="{28B5C8F0-8775-4EF3-4317-96895025C375}"/>
              </a:ext>
            </a:extLst>
          </p:cNvPr>
          <p:cNvSpPr>
            <a:spLocks noGrp="1"/>
          </p:cNvSpPr>
          <p:nvPr>
            <p:ph type="sldNum" sz="quarter" idx="28"/>
          </p:nvPr>
        </p:nvSpPr>
        <p:spPr/>
        <p:txBody>
          <a:bodyPr/>
          <a:lstStyle/>
          <a:p>
            <a:fld id="{86CB4B4D-7CA3-9044-876B-883B54F8677D}" type="slidenum">
              <a:rPr lang="en-GB" smtClean="0"/>
              <a:pPr/>
              <a:t>8</a:t>
            </a:fld>
            <a:endParaRPr lang="en-GB" dirty="0"/>
          </a:p>
        </p:txBody>
      </p:sp>
    </p:spTree>
    <p:extLst>
      <p:ext uri="{BB962C8B-B14F-4D97-AF65-F5344CB8AC3E}">
        <p14:creationId xmlns:p14="http://schemas.microsoft.com/office/powerpoint/2010/main" val="309754436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F275C52-8499-6659-547D-C6254FE82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105" y="6231898"/>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ox with white text&#10;&#10;Description automatically generated">
            <a:extLst>
              <a:ext uri="{FF2B5EF4-FFF2-40B4-BE49-F238E27FC236}">
                <a16:creationId xmlns:a16="http://schemas.microsoft.com/office/drawing/2014/main" id="{63396DBE-87A4-371B-8E48-C5975AD6E3A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063996" y="3693669"/>
            <a:ext cx="5320004" cy="2693775"/>
          </a:xfrm>
          <a:prstGeom prst="rect">
            <a:avLst/>
          </a:prstGeom>
        </p:spPr>
      </p:pic>
      <p:pic>
        <p:nvPicPr>
          <p:cNvPr id="2" name="Picture 1">
            <a:extLst>
              <a:ext uri="{FF2B5EF4-FFF2-40B4-BE49-F238E27FC236}">
                <a16:creationId xmlns:a16="http://schemas.microsoft.com/office/drawing/2014/main" id="{A993237A-FC72-DA17-8B38-EB631515431B}"/>
              </a:ext>
            </a:extLst>
          </p:cNvPr>
          <p:cNvPicPr>
            <a:picLocks noChangeAspect="1"/>
          </p:cNvPicPr>
          <p:nvPr/>
        </p:nvPicPr>
        <p:blipFill>
          <a:blip r:embed="rId5"/>
          <a:stretch>
            <a:fillRect/>
          </a:stretch>
        </p:blipFill>
        <p:spPr>
          <a:xfrm>
            <a:off x="122077" y="1679944"/>
            <a:ext cx="14094212" cy="3360613"/>
          </a:xfrm>
          <a:prstGeom prst="rect">
            <a:avLst/>
          </a:prstGeom>
        </p:spPr>
      </p:pic>
      <p:sp>
        <p:nvSpPr>
          <p:cNvPr id="151" name="Double-click to edit"/>
          <p:cNvSpPr txBox="1">
            <a:spLocks noGrp="1"/>
          </p:cNvSpPr>
          <p:nvPr>
            <p:ph type="title"/>
          </p:nvPr>
        </p:nvSpPr>
        <p:spPr>
          <a:xfrm>
            <a:off x="0" y="24752"/>
            <a:ext cx="15417210" cy="1897955"/>
          </a:xfrm>
          <a:noFill/>
        </p:spPr>
        <p:txBody>
          <a:bodyPr/>
          <a:lstStyle/>
          <a:p>
            <a:r>
              <a:rPr lang="en-US" sz="6000" b="1" dirty="0">
                <a:solidFill>
                  <a:srgbClr val="002060"/>
                </a:solidFill>
                <a:latin typeface="Calibri" panose="020F0502020204030204" pitchFamily="34" charset="0"/>
                <a:ea typeface="Verdana" panose="020B0604030504040204" pitchFamily="34" charset="0"/>
                <a:cs typeface="Calibri" panose="020F0502020204030204" pitchFamily="34" charset="0"/>
              </a:rPr>
              <a:t>Detection of Hydrogen 21cm emission line </a:t>
            </a:r>
            <a:r>
              <a:rPr lang="en-GB" sz="6000" b="1" dirty="0">
                <a:solidFill>
                  <a:srgbClr val="002060"/>
                </a:solidFill>
                <a:effectLst/>
                <a:latin typeface="Calibri" panose="020F0502020204030204" pitchFamily="34" charset="0"/>
                <a:ea typeface="Verdana" panose="020B0604030504040204" pitchFamily="34" charset="0"/>
                <a:cs typeface="Calibri" panose="020F0502020204030204" pitchFamily="34" charset="0"/>
              </a:rPr>
              <a:t>using </a:t>
            </a:r>
            <a:r>
              <a:rPr lang="en-GB" sz="6000" b="1" u="none" strike="noStrike" dirty="0">
                <a:solidFill>
                  <a:srgbClr val="002060"/>
                </a:solidFill>
                <a:effectLst/>
                <a:latin typeface="Calibri" panose="020F0502020204030204" pitchFamily="34" charset="0"/>
                <a:ea typeface="Verdana" panose="020B0604030504040204" pitchFamily="34" charset="0"/>
                <a:cs typeface="Calibri" panose="020F0502020204030204" pitchFamily="34" charset="0"/>
              </a:rPr>
              <a:t>inexpensive/</a:t>
            </a:r>
            <a:r>
              <a:rPr lang="en-GB" sz="6000" b="1" dirty="0">
                <a:solidFill>
                  <a:srgbClr val="002060"/>
                </a:solidFill>
                <a:effectLst/>
                <a:latin typeface="Calibri" panose="020F0502020204030204" pitchFamily="34" charset="0"/>
                <a:ea typeface="Verdana" panose="020B0604030504040204" pitchFamily="34" charset="0"/>
                <a:cs typeface="Calibri" panose="020F0502020204030204" pitchFamily="34" charset="0"/>
              </a:rPr>
              <a:t>commercially available equipment</a:t>
            </a:r>
            <a:endParaRPr lang="en-GB" sz="6000" b="1" dirty="0">
              <a:solidFill>
                <a:srgbClr val="002060"/>
              </a:solidFill>
              <a:latin typeface="Calibri" panose="020F0502020204030204" pitchFamily="34" charset="0"/>
              <a:cs typeface="Calibri" panose="020F0502020204030204" pitchFamily="34" charset="0"/>
            </a:endParaRPr>
          </a:p>
        </p:txBody>
      </p:sp>
      <p:sp>
        <p:nvSpPr>
          <p:cNvPr id="156" name="Line"/>
          <p:cNvSpPr/>
          <p:nvPr/>
        </p:nvSpPr>
        <p:spPr>
          <a:xfrm>
            <a:off x="1625084" y="13068300"/>
            <a:ext cx="24384001" cy="0"/>
          </a:xfrm>
          <a:prstGeom prst="line">
            <a:avLst/>
          </a:prstGeom>
          <a:ln w="12700">
            <a:solidFill>
              <a:srgbClr val="FFFFFF">
                <a:alpha val="50000"/>
              </a:srgbClr>
            </a:solidFill>
            <a:miter lim="400000"/>
          </a:ln>
        </p:spPr>
        <p:txBody>
          <a:bodyPr lIns="50800" tIns="50800" rIns="50800" bIns="50800" anchor="ctr"/>
          <a:lstStyle/>
          <a:p>
            <a:pPr algn="ctr">
              <a:defRPr sz="5000">
                <a:solidFill>
                  <a:srgbClr val="535353"/>
                </a:solidFill>
                <a:latin typeface="Gill Sans Light"/>
                <a:ea typeface="Gill Sans Light"/>
                <a:cs typeface="Gill Sans Light"/>
                <a:sym typeface="Gill Sans Light"/>
              </a:defRPr>
            </a:pPr>
            <a:endParaRPr lang="en-GB" dirty="0"/>
          </a:p>
        </p:txBody>
      </p:sp>
      <p:pic>
        <p:nvPicPr>
          <p:cNvPr id="3" name="Picture 2">
            <a:extLst>
              <a:ext uri="{FF2B5EF4-FFF2-40B4-BE49-F238E27FC236}">
                <a16:creationId xmlns:a16="http://schemas.microsoft.com/office/drawing/2014/main" id="{52299F28-329E-13DC-B000-0302063486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721766" y="94871"/>
            <a:ext cx="7662234" cy="4189775"/>
          </a:xfrm>
          <a:prstGeom prst="rect">
            <a:avLst/>
          </a:prstGeom>
        </p:spPr>
      </p:pic>
      <p:pic>
        <p:nvPicPr>
          <p:cNvPr id="21" name="Picture 20">
            <a:extLst>
              <a:ext uri="{FF2B5EF4-FFF2-40B4-BE49-F238E27FC236}">
                <a16:creationId xmlns:a16="http://schemas.microsoft.com/office/drawing/2014/main" id="{988EE252-4FE8-7E7B-65CB-8BB9982EB5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798569" y="3990223"/>
            <a:ext cx="2509438" cy="2567126"/>
          </a:xfrm>
          <a:prstGeom prst="rect">
            <a:avLst/>
          </a:prstGeom>
        </p:spPr>
      </p:pic>
      <p:pic>
        <p:nvPicPr>
          <p:cNvPr id="53" name="Picture 2">
            <a:extLst>
              <a:ext uri="{FF2B5EF4-FFF2-40B4-BE49-F238E27FC236}">
                <a16:creationId xmlns:a16="http://schemas.microsoft.com/office/drawing/2014/main" id="{C4A36A79-B5E2-EB7B-5361-6C97C2BF7B8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2179" y="8148131"/>
            <a:ext cx="6121401" cy="45910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4" name="Table 53">
            <a:extLst>
              <a:ext uri="{FF2B5EF4-FFF2-40B4-BE49-F238E27FC236}">
                <a16:creationId xmlns:a16="http://schemas.microsoft.com/office/drawing/2014/main" id="{0135A030-04CC-C6EE-CD05-8BC63C8B4F8D}"/>
              </a:ext>
            </a:extLst>
          </p:cNvPr>
          <p:cNvGraphicFramePr>
            <a:graphicFrameLocks noGrp="1"/>
          </p:cNvGraphicFramePr>
          <p:nvPr>
            <p:extLst>
              <p:ext uri="{D42A27DB-BD31-4B8C-83A1-F6EECF244321}">
                <p14:modId xmlns:p14="http://schemas.microsoft.com/office/powerpoint/2010/main" val="2135809600"/>
              </p:ext>
            </p:extLst>
          </p:nvPr>
        </p:nvGraphicFramePr>
        <p:xfrm>
          <a:off x="182779" y="5421092"/>
          <a:ext cx="6121401" cy="2617470"/>
        </p:xfrm>
        <a:graphic>
          <a:graphicData uri="http://schemas.openxmlformats.org/drawingml/2006/table">
            <a:tbl>
              <a:tblPr>
                <a:tableStyleId>{5DA37D80-6434-44D0-A028-1B22A696006F}</a:tableStyleId>
              </a:tblPr>
              <a:tblGrid>
                <a:gridCol w="4297363">
                  <a:extLst>
                    <a:ext uri="{9D8B030D-6E8A-4147-A177-3AD203B41FA5}">
                      <a16:colId xmlns:a16="http://schemas.microsoft.com/office/drawing/2014/main" val="1613379061"/>
                    </a:ext>
                  </a:extLst>
                </a:gridCol>
                <a:gridCol w="949325">
                  <a:extLst>
                    <a:ext uri="{9D8B030D-6E8A-4147-A177-3AD203B41FA5}">
                      <a16:colId xmlns:a16="http://schemas.microsoft.com/office/drawing/2014/main" val="4182924097"/>
                    </a:ext>
                  </a:extLst>
                </a:gridCol>
                <a:gridCol w="874713">
                  <a:extLst>
                    <a:ext uri="{9D8B030D-6E8A-4147-A177-3AD203B41FA5}">
                      <a16:colId xmlns:a16="http://schemas.microsoft.com/office/drawing/2014/main" val="3095226011"/>
                    </a:ext>
                  </a:extLst>
                </a:gridCol>
              </a:tblGrid>
              <a:tr h="115074">
                <a:tc>
                  <a:txBody>
                    <a:bodyPr/>
                    <a:lstStyle/>
                    <a:p>
                      <a:pPr algn="l" fontAlgn="b"/>
                      <a:r>
                        <a:rPr lang="en-GB" sz="28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Freq = </a:t>
                      </a:r>
                    </a:p>
                  </a:txBody>
                  <a:tcPr marL="9525" marR="9525" marT="9525" marB="0" anchor="b">
                    <a:noFill/>
                  </a:tcPr>
                </a:tc>
                <a:tc>
                  <a:txBody>
                    <a:bodyPr/>
                    <a:lstStyle/>
                    <a:p>
                      <a:pPr algn="l" fontAlgn="b"/>
                      <a:r>
                        <a:rPr lang="en-GB" sz="28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1.42</a:t>
                      </a:r>
                    </a:p>
                  </a:txBody>
                  <a:tcPr marL="9525" marR="9525" marT="9525" marB="0" anchor="b">
                    <a:noFill/>
                  </a:tcPr>
                </a:tc>
                <a:tc>
                  <a:txBody>
                    <a:bodyPr/>
                    <a:lstStyle/>
                    <a:p>
                      <a:pPr algn="l" fontAlgn="b"/>
                      <a:r>
                        <a:rPr lang="en-GB" sz="28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GHz</a:t>
                      </a:r>
                    </a:p>
                  </a:txBody>
                  <a:tcPr marL="9525" marR="9525" marT="9525" marB="0" anchor="b">
                    <a:noFill/>
                  </a:tcPr>
                </a:tc>
                <a:extLst>
                  <a:ext uri="{0D108BD9-81ED-4DB2-BD59-A6C34878D82A}">
                    <a16:rowId xmlns:a16="http://schemas.microsoft.com/office/drawing/2014/main" val="2639340606"/>
                  </a:ext>
                </a:extLst>
              </a:tr>
              <a:tr h="315959">
                <a:tc>
                  <a:txBody>
                    <a:bodyPr/>
                    <a:lstStyle/>
                    <a:p>
                      <a:pPr algn="l" fontAlgn="b"/>
                      <a:r>
                        <a:rPr lang="en-GB" sz="28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Waveguide Diameter =</a:t>
                      </a:r>
                    </a:p>
                  </a:txBody>
                  <a:tcPr marL="9525" marR="9525" marT="9525" marB="0" anchor="b">
                    <a:noFill/>
                  </a:tcPr>
                </a:tc>
                <a:tc>
                  <a:txBody>
                    <a:bodyPr/>
                    <a:lstStyle/>
                    <a:p>
                      <a:pPr algn="l" fontAlgn="b"/>
                      <a:r>
                        <a:rPr lang="en-GB" sz="28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15.8</a:t>
                      </a:r>
                    </a:p>
                  </a:txBody>
                  <a:tcPr marL="9525" marR="9525" marT="9525" marB="0" anchor="b">
                    <a:noFill/>
                  </a:tcPr>
                </a:tc>
                <a:tc>
                  <a:txBody>
                    <a:bodyPr/>
                    <a:lstStyle/>
                    <a:p>
                      <a:pPr algn="l" fontAlgn="b"/>
                      <a:r>
                        <a:rPr lang="en-GB" sz="28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cm</a:t>
                      </a:r>
                    </a:p>
                  </a:txBody>
                  <a:tcPr marL="9525" marR="9525" marT="9525" marB="0" anchor="b">
                    <a:noFill/>
                  </a:tcPr>
                </a:tc>
                <a:extLst>
                  <a:ext uri="{0D108BD9-81ED-4DB2-BD59-A6C34878D82A}">
                    <a16:rowId xmlns:a16="http://schemas.microsoft.com/office/drawing/2014/main" val="3338802976"/>
                  </a:ext>
                </a:extLst>
              </a:tr>
              <a:tr h="184726">
                <a:tc>
                  <a:txBody>
                    <a:bodyPr/>
                    <a:lstStyle/>
                    <a:p>
                      <a:pPr algn="l" fontAlgn="b"/>
                      <a:r>
                        <a:rPr lang="en-GB" sz="28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TE11 Cutoff = </a:t>
                      </a:r>
                    </a:p>
                  </a:txBody>
                  <a:tcPr marL="9525" marR="9525" marT="9525" marB="0" anchor="b">
                    <a:noFill/>
                  </a:tcPr>
                </a:tc>
                <a:tc>
                  <a:txBody>
                    <a:bodyPr/>
                    <a:lstStyle/>
                    <a:p>
                      <a:pPr algn="l" fontAlgn="b"/>
                      <a:r>
                        <a:rPr lang="en-GB" sz="28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27.0</a:t>
                      </a:r>
                    </a:p>
                  </a:txBody>
                  <a:tcPr marL="9525" marR="9525" marT="9525" marB="0" anchor="b">
                    <a:noFill/>
                  </a:tcPr>
                </a:tc>
                <a:tc>
                  <a:txBody>
                    <a:bodyPr/>
                    <a:lstStyle/>
                    <a:p>
                      <a:pPr algn="l" fontAlgn="b"/>
                      <a:r>
                        <a:rPr lang="en-GB" sz="28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cm</a:t>
                      </a:r>
                    </a:p>
                  </a:txBody>
                  <a:tcPr marL="9525" marR="9525" marT="9525" marB="0" anchor="b">
                    <a:noFill/>
                  </a:tcPr>
                </a:tc>
                <a:extLst>
                  <a:ext uri="{0D108BD9-81ED-4DB2-BD59-A6C34878D82A}">
                    <a16:rowId xmlns:a16="http://schemas.microsoft.com/office/drawing/2014/main" val="4098413243"/>
                  </a:ext>
                </a:extLst>
              </a:tr>
              <a:tr h="184726">
                <a:tc>
                  <a:txBody>
                    <a:bodyPr/>
                    <a:lstStyle/>
                    <a:p>
                      <a:pPr algn="l" fontAlgn="b"/>
                      <a:r>
                        <a:rPr lang="en-GB" sz="28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TM01 Cutoff =</a:t>
                      </a:r>
                    </a:p>
                  </a:txBody>
                  <a:tcPr marL="9525" marR="9525" marT="9525" marB="0" anchor="b">
                    <a:noFill/>
                  </a:tcPr>
                </a:tc>
                <a:tc>
                  <a:txBody>
                    <a:bodyPr/>
                    <a:lstStyle/>
                    <a:p>
                      <a:pPr algn="l" fontAlgn="b"/>
                      <a:r>
                        <a:rPr lang="en-GB" sz="2800" b="0" i="0" u="none" strike="noStrike">
                          <a:solidFill>
                            <a:srgbClr val="002060"/>
                          </a:solidFill>
                          <a:effectLst/>
                          <a:latin typeface="Verdana" panose="020B0604030504040204" pitchFamily="34" charset="0"/>
                          <a:ea typeface="Verdana" panose="020B0604030504040204" pitchFamily="34" charset="0"/>
                          <a:cs typeface="Verdana" panose="020B0604030504040204" pitchFamily="34" charset="0"/>
                        </a:rPr>
                        <a:t>20.7</a:t>
                      </a:r>
                    </a:p>
                  </a:txBody>
                  <a:tcPr marL="9525" marR="9525" marT="9525" marB="0" anchor="b">
                    <a:noFill/>
                  </a:tcPr>
                </a:tc>
                <a:tc>
                  <a:txBody>
                    <a:bodyPr/>
                    <a:lstStyle/>
                    <a:p>
                      <a:pPr algn="l" fontAlgn="b"/>
                      <a:r>
                        <a:rPr lang="en-GB" sz="28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cm</a:t>
                      </a:r>
                    </a:p>
                  </a:txBody>
                  <a:tcPr marL="9525" marR="9525" marT="9525" marB="0" anchor="b">
                    <a:noFill/>
                  </a:tcPr>
                </a:tc>
                <a:extLst>
                  <a:ext uri="{0D108BD9-81ED-4DB2-BD59-A6C34878D82A}">
                    <a16:rowId xmlns:a16="http://schemas.microsoft.com/office/drawing/2014/main" val="3789303223"/>
                  </a:ext>
                </a:extLst>
              </a:tr>
              <a:tr h="60445">
                <a:tc>
                  <a:txBody>
                    <a:bodyPr/>
                    <a:lstStyle/>
                    <a:p>
                      <a:pPr algn="l" fontAlgn="b"/>
                      <a:r>
                        <a:rPr lang="en-GB" sz="28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Probe placement =</a:t>
                      </a:r>
                    </a:p>
                  </a:txBody>
                  <a:tcPr marL="9525" marR="9525" marT="9525" marB="0" anchor="b">
                    <a:noFill/>
                  </a:tcPr>
                </a:tc>
                <a:tc>
                  <a:txBody>
                    <a:bodyPr/>
                    <a:lstStyle/>
                    <a:p>
                      <a:pPr algn="l" fontAlgn="b"/>
                      <a:r>
                        <a:rPr lang="en-GB" sz="28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8.5</a:t>
                      </a:r>
                    </a:p>
                  </a:txBody>
                  <a:tcPr marL="9525" marR="9525" marT="9525" marB="0" anchor="b">
                    <a:noFill/>
                  </a:tcPr>
                </a:tc>
                <a:tc>
                  <a:txBody>
                    <a:bodyPr/>
                    <a:lstStyle/>
                    <a:p>
                      <a:pPr algn="l" fontAlgn="b"/>
                      <a:r>
                        <a:rPr lang="en-GB" sz="28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cm</a:t>
                      </a:r>
                    </a:p>
                  </a:txBody>
                  <a:tcPr marL="9525" marR="9525" marT="9525" marB="0" anchor="b">
                    <a:noFill/>
                  </a:tcPr>
                </a:tc>
                <a:extLst>
                  <a:ext uri="{0D108BD9-81ED-4DB2-BD59-A6C34878D82A}">
                    <a16:rowId xmlns:a16="http://schemas.microsoft.com/office/drawing/2014/main" val="3734267401"/>
                  </a:ext>
                </a:extLst>
              </a:tr>
              <a:tr h="315959">
                <a:tc>
                  <a:txBody>
                    <a:bodyPr/>
                    <a:lstStyle/>
                    <a:p>
                      <a:pPr algn="l" fontAlgn="b"/>
                      <a:r>
                        <a:rPr lang="en-GB" sz="28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Feedhorn Length =</a:t>
                      </a:r>
                    </a:p>
                  </a:txBody>
                  <a:tcPr marL="9525" marR="9525" marT="9525" marB="0" anchor="b">
                    <a:noFill/>
                  </a:tcPr>
                </a:tc>
                <a:tc>
                  <a:txBody>
                    <a:bodyPr/>
                    <a:lstStyle/>
                    <a:p>
                      <a:pPr algn="l" fontAlgn="b"/>
                      <a:r>
                        <a:rPr lang="en-GB" sz="28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25.5</a:t>
                      </a:r>
                    </a:p>
                  </a:txBody>
                  <a:tcPr marL="9525" marR="9525" marT="9525" marB="0" anchor="b">
                    <a:noFill/>
                  </a:tcPr>
                </a:tc>
                <a:tc>
                  <a:txBody>
                    <a:bodyPr/>
                    <a:lstStyle/>
                    <a:p>
                      <a:pPr algn="l" fontAlgn="b"/>
                      <a:r>
                        <a:rPr lang="en-GB" sz="2800" b="0" i="0" u="none" strike="noStrike" dirty="0">
                          <a:solidFill>
                            <a:srgbClr val="002060"/>
                          </a:solidFill>
                          <a:effectLst/>
                          <a:latin typeface="Verdana" panose="020B0604030504040204" pitchFamily="34" charset="0"/>
                          <a:ea typeface="Verdana" panose="020B0604030504040204" pitchFamily="34" charset="0"/>
                          <a:cs typeface="Verdana" panose="020B0604030504040204" pitchFamily="34" charset="0"/>
                        </a:rPr>
                        <a:t>cm</a:t>
                      </a:r>
                    </a:p>
                  </a:txBody>
                  <a:tcPr marL="9525" marR="9525" marT="9525" marB="0" anchor="b">
                    <a:noFill/>
                  </a:tcPr>
                </a:tc>
                <a:extLst>
                  <a:ext uri="{0D108BD9-81ED-4DB2-BD59-A6C34878D82A}">
                    <a16:rowId xmlns:a16="http://schemas.microsoft.com/office/drawing/2014/main" val="3743923863"/>
                  </a:ext>
                </a:extLst>
              </a:tr>
            </a:tbl>
          </a:graphicData>
        </a:graphic>
      </p:graphicFrame>
      <p:pic>
        <p:nvPicPr>
          <p:cNvPr id="55" name="図 2">
            <a:extLst>
              <a:ext uri="{FF2B5EF4-FFF2-40B4-BE49-F238E27FC236}">
                <a16:creationId xmlns:a16="http://schemas.microsoft.com/office/drawing/2014/main" id="{B3CDA7D6-7E7D-222D-5603-02C7D7E470F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5400000">
            <a:off x="8290803" y="7083691"/>
            <a:ext cx="5439085" cy="6411887"/>
          </a:xfrm>
          <a:prstGeom prst="rect">
            <a:avLst/>
          </a:prstGeom>
        </p:spPr>
      </p:pic>
      <p:pic>
        <p:nvPicPr>
          <p:cNvPr id="58" name="Picture 57">
            <a:extLst>
              <a:ext uri="{FF2B5EF4-FFF2-40B4-BE49-F238E27FC236}">
                <a16:creationId xmlns:a16="http://schemas.microsoft.com/office/drawing/2014/main" id="{837C6562-4831-8A79-AE0B-A663D650394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317323" y="4421333"/>
            <a:ext cx="4948872" cy="3711653"/>
          </a:xfrm>
          <a:prstGeom prst="rect">
            <a:avLst/>
          </a:prstGeom>
          <a:ln w="28575">
            <a:noFill/>
          </a:ln>
        </p:spPr>
      </p:pic>
      <p:sp>
        <p:nvSpPr>
          <p:cNvPr id="60" name="Oval 59">
            <a:extLst>
              <a:ext uri="{FF2B5EF4-FFF2-40B4-BE49-F238E27FC236}">
                <a16:creationId xmlns:a16="http://schemas.microsoft.com/office/drawing/2014/main" id="{72204EE4-F342-2F51-A7E4-96E43BDA5C42}"/>
              </a:ext>
            </a:extLst>
          </p:cNvPr>
          <p:cNvSpPr/>
          <p:nvPr/>
        </p:nvSpPr>
        <p:spPr>
          <a:xfrm>
            <a:off x="10291083" y="11030046"/>
            <a:ext cx="1287625" cy="1441312"/>
          </a:xfrm>
          <a:prstGeom prst="ellipse">
            <a:avLst/>
          </a:prstGeom>
          <a:noFill/>
          <a:ln w="762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9A251DA5-96ED-FFC8-D141-199D9198CF43}"/>
              </a:ext>
            </a:extLst>
          </p:cNvPr>
          <p:cNvCxnSpPr>
            <a:cxnSpLocks/>
          </p:cNvCxnSpPr>
          <p:nvPr/>
        </p:nvCxnSpPr>
        <p:spPr>
          <a:xfrm flipH="1" flipV="1">
            <a:off x="9331015" y="8272684"/>
            <a:ext cx="960068" cy="37633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56DE52D-FFDB-FD32-83A2-01E8D7BFD108}"/>
              </a:ext>
            </a:extLst>
          </p:cNvPr>
          <p:cNvCxnSpPr>
            <a:cxnSpLocks/>
          </p:cNvCxnSpPr>
          <p:nvPr/>
        </p:nvCxnSpPr>
        <p:spPr>
          <a:xfrm flipH="1">
            <a:off x="11578708" y="6729928"/>
            <a:ext cx="2567113" cy="53061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14E88DD8-E507-D900-C95F-3E2B789C5D53}"/>
              </a:ext>
            </a:extLst>
          </p:cNvPr>
          <p:cNvSpPr txBox="1"/>
          <p:nvPr/>
        </p:nvSpPr>
        <p:spPr>
          <a:xfrm>
            <a:off x="1516814" y="12727314"/>
            <a:ext cx="6301710" cy="400110"/>
          </a:xfrm>
          <a:prstGeom prst="rect">
            <a:avLst/>
          </a:prstGeom>
          <a:noFill/>
        </p:spPr>
        <p:txBody>
          <a:bodyPr wrap="square">
            <a:spAutoFit/>
          </a:bodyPr>
          <a:lstStyle/>
          <a:p>
            <a:r>
              <a:rPr lang="en-US" sz="2000" dirty="0">
                <a:solidFill>
                  <a:srgbClr val="002060"/>
                </a:solidFill>
                <a:hlinkClick r:id="rId11">
                  <a:extLst>
                    <a:ext uri="{A12FA001-AC4F-418D-AE19-62706E023703}">
                      <ahyp:hlinkClr xmlns:ahyp="http://schemas.microsoft.com/office/drawing/2018/hyperlinkcolor" val="tx"/>
                    </a:ext>
                  </a:extLst>
                </a:hlinkClick>
              </a:rPr>
              <a:t>http://www.setileague.org/hardware/feedchok.htm</a:t>
            </a:r>
            <a:endParaRPr lang="en-US" sz="2000" dirty="0">
              <a:solidFill>
                <a:srgbClr val="002060"/>
              </a:solidFill>
            </a:endParaRPr>
          </a:p>
        </p:txBody>
      </p:sp>
      <p:sp>
        <p:nvSpPr>
          <p:cNvPr id="8" name="Slide Number Placeholder 3">
            <a:extLst>
              <a:ext uri="{FF2B5EF4-FFF2-40B4-BE49-F238E27FC236}">
                <a16:creationId xmlns:a16="http://schemas.microsoft.com/office/drawing/2014/main" id="{EFEF01F6-282E-E3F1-8DBB-08A0B1C10BD1}"/>
              </a:ext>
            </a:extLst>
          </p:cNvPr>
          <p:cNvSpPr txBox="1">
            <a:spLocks/>
          </p:cNvSpPr>
          <p:nvPr/>
        </p:nvSpPr>
        <p:spPr>
          <a:xfrm>
            <a:off x="23241000" y="13207999"/>
            <a:ext cx="889000" cy="4064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6CB4B4D-7CA3-9044-876B-883B54F8677D}" type="slidenum">
              <a:rPr lang="en-GB" sz="2000" smtClean="0">
                <a:solidFill>
                  <a:schemeClr val="tx1"/>
                </a:solidFill>
                <a:latin typeface="Verdana" panose="020B0604030504040204" pitchFamily="34" charset="0"/>
                <a:ea typeface="Verdana" panose="020B0604030504040204" pitchFamily="34" charset="0"/>
                <a:cs typeface="Verdana" panose="020B0604030504040204" pitchFamily="34" charset="0"/>
              </a:rPr>
              <a:pPr/>
              <a:t>9</a:t>
            </a:fld>
            <a:endParaRPr lang="en-GB"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35085675"/>
      </p:ext>
    </p:extLst>
  </p:cSld>
  <p:clrMapOvr>
    <a:masterClrMapping/>
  </p:clrMapOvr>
  <p:transition spd="med"/>
</p:sld>
</file>

<file path=ppt/theme/theme1.xml><?xml version="1.0" encoding="utf-8"?>
<a:theme xmlns:a="http://schemas.openxmlformats.org/drawingml/2006/main" name="SKAO">
  <a:themeElements>
    <a:clrScheme name="SKAO">
      <a:dk1>
        <a:srgbClr val="FFFFFF"/>
      </a:dk1>
      <a:lt1>
        <a:srgbClr val="000000"/>
      </a:lt1>
      <a:dk2>
        <a:srgbClr val="44546A"/>
      </a:dk2>
      <a:lt2>
        <a:srgbClr val="E7E6E6"/>
      </a:lt2>
      <a:accent1>
        <a:srgbClr val="E40769"/>
      </a:accent1>
      <a:accent2>
        <a:srgbClr val="070A68"/>
      </a:accent2>
      <a:accent3>
        <a:srgbClr val="A5A5A5"/>
      </a:accent3>
      <a:accent4>
        <a:srgbClr val="FFC000"/>
      </a:accent4>
      <a:accent5>
        <a:srgbClr val="5B9BD5"/>
      </a:accent5>
      <a:accent6>
        <a:srgbClr val="70AD47"/>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1698</Words>
  <Application>Microsoft Office PowerPoint</Application>
  <PresentationFormat>Custom</PresentationFormat>
  <Paragraphs>230</Paragraphs>
  <Slides>29</Slides>
  <Notes>7</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Calibri</vt:lpstr>
      <vt:lpstr>Cambria Math</vt:lpstr>
      <vt:lpstr>Cavolini</vt:lpstr>
      <vt:lpstr>Gill Sans</vt:lpstr>
      <vt:lpstr>Helvetica</vt:lpstr>
      <vt:lpstr>Helvetica Neue</vt:lpstr>
      <vt:lpstr>Symbol</vt:lpstr>
      <vt:lpstr>System Font Regular</vt:lpstr>
      <vt:lpstr>Verdana</vt:lpstr>
      <vt:lpstr>Wingdings</vt:lpstr>
      <vt:lpstr>SKAO</vt:lpstr>
      <vt:lpstr>Radio Astronomy Made Easy:  Build DIY Radio Telescopes and  Observe with an Intuitive GUI</vt:lpstr>
      <vt:lpstr>Radio Astronomy with commercially available equipment </vt:lpstr>
      <vt:lpstr>Radio Astronomy with commercially available equipment </vt:lpstr>
      <vt:lpstr>Pulsar Detection Capability at SKAO HQ with Handmade instrument</vt:lpstr>
      <vt:lpstr>Deployment of 6ft Deep dish(f/D~0.25) @610 MHz by a High school Student</vt:lpstr>
      <vt:lpstr>W3(OH)12.2 GHz Methanol Maser Detection with  a 1m satellite Dish</vt:lpstr>
      <vt:lpstr>6ft Dish (F/D~0.25) Assembly, Integration, Verification and Commissioning (AIVC)</vt:lpstr>
      <vt:lpstr>Detection of Hydrogen 21cm emission line using inexpensive/commercially available equipment</vt:lpstr>
      <vt:lpstr>Detection of Hydrogen 21cm emission line using inexpensive/commercially available equipment</vt:lpstr>
      <vt:lpstr>High School Student Riku’s Camping Mat horn antenna</vt:lpstr>
      <vt:lpstr>Time-lapse</vt:lpstr>
      <vt:lpstr>Exploring Galactic Rotation Curve with a 2.5-ft Telescope:  A Work Experience Project</vt:lpstr>
      <vt:lpstr>Workshop building SKAO Table-top Radio Telescopes (TTRT)</vt:lpstr>
      <vt:lpstr>SKAO TTRT Outreach Highlights at IAU GA in Cape Town</vt:lpstr>
      <vt:lpstr>A totally nutty radio telescope—because why not?</vt:lpstr>
      <vt:lpstr>Science influencer  Big Manny’s Balloon Horn Antenna</vt:lpstr>
      <vt:lpstr>Cat Tunnel Radio Telescope </vt:lpstr>
      <vt:lpstr>PowerPoint Presentation</vt:lpstr>
      <vt:lpstr>Portable Mini Umbrella Hat Radio Telescope</vt:lpstr>
      <vt:lpstr>BBQ Grill Net Radio Telescope</vt:lpstr>
      <vt:lpstr>Paper Craft  Radio Telescope</vt:lpstr>
      <vt:lpstr>SKAO TTRT Windows App Demo</vt:lpstr>
      <vt:lpstr>HI Observation Software for Windows</vt:lpstr>
      <vt:lpstr>SKAO Windows App Demo</vt:lpstr>
      <vt:lpstr>SKAO Windows App Demo</vt:lpstr>
      <vt:lpstr>Thank you!</vt:lpstr>
      <vt:lpstr>The 21 cm Spectral Line of Neutral Hydrogen</vt:lpstr>
      <vt:lpstr>Japanese Earth-Moon-Earth (EME)  Communication Antenna </vt:lpstr>
      <vt:lpstr>Kitchenware Radio Telescope Characteristics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Amateur Pulsar Detection Project with EME Communication System in Japan</dc:title>
  <dc:creator>Paul Hearn</dc:creator>
  <cp:lastModifiedBy>Paul Hearn</cp:lastModifiedBy>
  <cp:revision>250</cp:revision>
  <dcterms:modified xsi:type="dcterms:W3CDTF">2025-09-07T07:18:34Z</dcterms:modified>
</cp:coreProperties>
</file>