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0" r:id="rId2"/>
    <p:sldId id="417" r:id="rId3"/>
    <p:sldId id="419" r:id="rId4"/>
    <p:sldId id="403" r:id="rId5"/>
    <p:sldId id="401" r:id="rId6"/>
    <p:sldId id="299" r:id="rId7"/>
    <p:sldId id="420" r:id="rId8"/>
    <p:sldId id="391" r:id="rId9"/>
    <p:sldId id="398" r:id="rId10"/>
    <p:sldId id="427" r:id="rId11"/>
    <p:sldId id="300" r:id="rId12"/>
    <p:sldId id="397" r:id="rId13"/>
    <p:sldId id="394" r:id="rId14"/>
    <p:sldId id="409" r:id="rId15"/>
    <p:sldId id="426" r:id="rId16"/>
    <p:sldId id="301" r:id="rId17"/>
    <p:sldId id="395" r:id="rId18"/>
    <p:sldId id="404" r:id="rId19"/>
    <p:sldId id="312" r:id="rId20"/>
    <p:sldId id="421" r:id="rId21"/>
    <p:sldId id="399" r:id="rId22"/>
    <p:sldId id="400" r:id="rId23"/>
  </p:sldIdLst>
  <p:sldSz cx="9144000" cy="6858000" type="screen4x3"/>
  <p:notesSz cx="7104063"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2917AB"/>
    <a:srgbClr val="5045E5"/>
    <a:srgbClr val="009900"/>
    <a:srgbClr val="00D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autoAdjust="0"/>
    <p:restoredTop sz="88264" autoAdjust="0"/>
  </p:normalViewPr>
  <p:slideViewPr>
    <p:cSldViewPr snapToGrid="0">
      <p:cViewPr varScale="1">
        <p:scale>
          <a:sx n="99" d="100"/>
          <a:sy n="99" d="100"/>
        </p:scale>
        <p:origin x="1866" y="306"/>
      </p:cViewPr>
      <p:guideLst>
        <p:guide orient="horz" pos="2160"/>
        <p:guide pos="2880"/>
      </p:guideLst>
    </p:cSldViewPr>
  </p:slideViewPr>
  <p:outlineViewPr>
    <p:cViewPr>
      <p:scale>
        <a:sx n="33" d="100"/>
        <a:sy n="33" d="100"/>
      </p:scale>
      <p:origin x="0" y="762"/>
    </p:cViewPr>
  </p:outlineViewPr>
  <p:notesTextViewPr>
    <p:cViewPr>
      <p:scale>
        <a:sx n="100" d="100"/>
        <a:sy n="100" d="100"/>
      </p:scale>
      <p:origin x="0" y="0"/>
    </p:cViewPr>
  </p:notesTextViewPr>
  <p:sorterViewPr>
    <p:cViewPr>
      <p:scale>
        <a:sx n="40" d="100"/>
        <a:sy n="40" d="100"/>
      </p:scale>
      <p:origin x="0" y="0"/>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639" cy="511175"/>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4023836" y="1"/>
            <a:ext cx="3078639" cy="511175"/>
          </a:xfrm>
          <a:prstGeom prst="rect">
            <a:avLst/>
          </a:prstGeom>
        </p:spPr>
        <p:txBody>
          <a:bodyPr vert="horz" lIns="91440" tIns="45720" rIns="91440" bIns="45720" rtlCol="0"/>
          <a:lstStyle>
            <a:lvl1pPr algn="r">
              <a:defRPr sz="1200"/>
            </a:lvl1pPr>
          </a:lstStyle>
          <a:p>
            <a:fld id="{4026804C-E704-4A69-9A4C-7C792C6C0A34}" type="datetimeFigureOut">
              <a:rPr lang="it-IT" smtClean="0"/>
              <a:t>01/09/2025</a:t>
            </a:fld>
            <a:endParaRPr lang="it-IT"/>
          </a:p>
        </p:txBody>
      </p:sp>
      <p:sp>
        <p:nvSpPr>
          <p:cNvPr id="4" name="Slide Image Placeholder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710090" y="4860925"/>
            <a:ext cx="5683886" cy="4605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1" y="9721851"/>
            <a:ext cx="3078639" cy="511175"/>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4023836" y="9721851"/>
            <a:ext cx="3078639" cy="511175"/>
          </a:xfrm>
          <a:prstGeom prst="rect">
            <a:avLst/>
          </a:prstGeom>
        </p:spPr>
        <p:txBody>
          <a:bodyPr vert="horz" lIns="91440" tIns="45720" rIns="91440" bIns="45720" rtlCol="0" anchor="b"/>
          <a:lstStyle>
            <a:lvl1pPr algn="r">
              <a:defRPr sz="1200"/>
            </a:lvl1pPr>
          </a:lstStyle>
          <a:p>
            <a:fld id="{967EBBD7-0262-48C7-A265-4FC49A90A03D}" type="slidenum">
              <a:rPr lang="it-IT" smtClean="0"/>
              <a:t>‹#›</a:t>
            </a:fld>
            <a:endParaRPr lang="it-IT"/>
          </a:p>
        </p:txBody>
      </p:sp>
    </p:spTree>
    <p:extLst>
      <p:ext uri="{BB962C8B-B14F-4D97-AF65-F5344CB8AC3E}">
        <p14:creationId xmlns:p14="http://schemas.microsoft.com/office/powerpoint/2010/main" val="350604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67EBBD7-0262-48C7-A265-4FC49A90A03D}" type="slidenum">
              <a:rPr lang="it-IT" smtClean="0"/>
              <a:t>1</a:t>
            </a:fld>
            <a:endParaRPr lang="it-IT"/>
          </a:p>
        </p:txBody>
      </p:sp>
    </p:spTree>
    <p:extLst>
      <p:ext uri="{BB962C8B-B14F-4D97-AF65-F5344CB8AC3E}">
        <p14:creationId xmlns:p14="http://schemas.microsoft.com/office/powerpoint/2010/main" val="167718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FF13-EAEA-95D7-A97F-FA0FCDF5B27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A9BDA15-4C0F-24D4-7FDD-14BAD733A71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586653A-AFC0-0244-C57F-66A4A3474A8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FB5D3A5-7926-EC7E-455E-115C80DB974C}"/>
              </a:ext>
            </a:extLst>
          </p:cNvPr>
          <p:cNvSpPr>
            <a:spLocks noGrp="1"/>
          </p:cNvSpPr>
          <p:nvPr>
            <p:ph type="sldNum" sz="quarter" idx="10"/>
          </p:nvPr>
        </p:nvSpPr>
        <p:spPr/>
        <p:txBody>
          <a:bodyPr/>
          <a:lstStyle/>
          <a:p>
            <a:fld id="{967EBBD7-0262-48C7-A265-4FC49A90A03D}" type="slidenum">
              <a:rPr lang="it-IT" smtClean="0"/>
              <a:t>2</a:t>
            </a:fld>
            <a:endParaRPr lang="it-IT"/>
          </a:p>
        </p:txBody>
      </p:sp>
    </p:spTree>
    <p:extLst>
      <p:ext uri="{BB962C8B-B14F-4D97-AF65-F5344CB8AC3E}">
        <p14:creationId xmlns:p14="http://schemas.microsoft.com/office/powerpoint/2010/main" val="363388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9D80-55EB-C297-BF95-328E88A831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5267AC-38D9-07DC-D275-0AAC0F59203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70D702D-9FDC-D09C-525B-0D6EB1DF11C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DB9DD10-7A1D-78C6-302A-6F2A2937C594}"/>
              </a:ext>
            </a:extLst>
          </p:cNvPr>
          <p:cNvSpPr>
            <a:spLocks noGrp="1"/>
          </p:cNvSpPr>
          <p:nvPr>
            <p:ph type="sldNum" sz="quarter" idx="10"/>
          </p:nvPr>
        </p:nvSpPr>
        <p:spPr/>
        <p:txBody>
          <a:bodyPr/>
          <a:lstStyle/>
          <a:p>
            <a:fld id="{967EBBD7-0262-48C7-A265-4FC49A90A03D}" type="slidenum">
              <a:rPr lang="it-IT" smtClean="0"/>
              <a:t>3</a:t>
            </a:fld>
            <a:endParaRPr lang="it-IT"/>
          </a:p>
        </p:txBody>
      </p:sp>
    </p:spTree>
    <p:extLst>
      <p:ext uri="{BB962C8B-B14F-4D97-AF65-F5344CB8AC3E}">
        <p14:creationId xmlns:p14="http://schemas.microsoft.com/office/powerpoint/2010/main" val="298212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67EBBD7-0262-48C7-A265-4FC49A90A03D}" type="slidenum">
              <a:rPr lang="it-IT" smtClean="0"/>
              <a:t>4</a:t>
            </a:fld>
            <a:endParaRPr lang="it-IT"/>
          </a:p>
        </p:txBody>
      </p:sp>
    </p:spTree>
    <p:extLst>
      <p:ext uri="{BB962C8B-B14F-4D97-AF65-F5344CB8AC3E}">
        <p14:creationId xmlns:p14="http://schemas.microsoft.com/office/powerpoint/2010/main" val="1514689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67EBBD7-0262-48C7-A265-4FC49A90A03D}" type="slidenum">
              <a:rPr lang="it-IT" smtClean="0"/>
              <a:t>5</a:t>
            </a:fld>
            <a:endParaRPr lang="it-IT"/>
          </a:p>
        </p:txBody>
      </p:sp>
    </p:spTree>
    <p:extLst>
      <p:ext uri="{BB962C8B-B14F-4D97-AF65-F5344CB8AC3E}">
        <p14:creationId xmlns:p14="http://schemas.microsoft.com/office/powerpoint/2010/main" val="185876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67EBBD7-0262-48C7-A265-4FC49A90A03D}" type="slidenum">
              <a:rPr lang="it-IT" smtClean="0"/>
              <a:t>19</a:t>
            </a:fld>
            <a:endParaRPr lang="it-IT"/>
          </a:p>
        </p:txBody>
      </p:sp>
    </p:spTree>
    <p:extLst>
      <p:ext uri="{BB962C8B-B14F-4D97-AF65-F5344CB8AC3E}">
        <p14:creationId xmlns:p14="http://schemas.microsoft.com/office/powerpoint/2010/main" val="95930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4F8DD3A-3A4D-4EA6-9C8F-CBF82DD9B588}" type="datetimeFigureOut">
              <a:rPr lang="it-IT" smtClean="0"/>
              <a:pPr/>
              <a:t>01/09/2025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BA46638-4D96-45A0-8872-59C49AA850D6}"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8DD3A-3A4D-4EA6-9C8F-CBF82DD9B588}" type="datetimeFigureOut">
              <a:rPr lang="it-IT" smtClean="0"/>
              <a:pPr/>
              <a:t>01/09/2025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46638-4D96-45A0-8872-59C49AA850D6}"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o.nataliu@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portia.astrophysik.uni-kiel.de/~koeppen/index.html"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i0naa.altervista.or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hyperlink" Target="https://www.atnf.csiro.au/research/pulsar/psrcat/"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Box 66"/>
          <p:cNvSpPr txBox="1">
            <a:spLocks noChangeArrowheads="1"/>
          </p:cNvSpPr>
          <p:nvPr/>
        </p:nvSpPr>
        <p:spPr bwMode="auto">
          <a:xfrm>
            <a:off x="495300" y="633802"/>
            <a:ext cx="8153400" cy="4616600"/>
          </a:xfrm>
          <a:prstGeom prst="rect">
            <a:avLst/>
          </a:prstGeom>
          <a:noFill/>
          <a:ln w="28575">
            <a:noFill/>
            <a:miter lim="800000"/>
            <a:headEnd/>
            <a:tailEnd/>
          </a:ln>
        </p:spPr>
        <p:txBody>
          <a:bodyPr lIns="215832" tIns="152352" bIns="0">
            <a:spAutoFit/>
          </a:bodyPr>
          <a:lstStyle/>
          <a:p>
            <a:pPr algn="ctr">
              <a:spcBef>
                <a:spcPct val="50000"/>
              </a:spcBef>
            </a:pPr>
            <a:r>
              <a:rPr lang="it-IT" sz="2000" b="1" i="1" dirty="0">
                <a:latin typeface="Arial Black" panose="020B0A04020102020204" pitchFamily="34" charset="0"/>
              </a:rPr>
              <a:t> </a:t>
            </a:r>
          </a:p>
          <a:p>
            <a:pPr algn="ctr">
              <a:spcBef>
                <a:spcPct val="50000"/>
              </a:spcBef>
            </a:pPr>
            <a:r>
              <a:rPr lang="it-IT" sz="5400" b="1" dirty="0">
                <a:latin typeface="Arial Black" panose="020B0A04020102020204" pitchFamily="34" charset="0"/>
              </a:rPr>
              <a:t>Murmur</a:t>
            </a:r>
          </a:p>
          <a:p>
            <a:pPr algn="ctr">
              <a:spcBef>
                <a:spcPct val="50000"/>
              </a:spcBef>
            </a:pPr>
            <a:r>
              <a:rPr lang="en-GB" b="1" i="1" dirty="0"/>
              <a:t>A Predictive Tool for Pulsar Detectability</a:t>
            </a:r>
            <a:endParaRPr lang="it-IT" sz="1400" b="1" i="1" dirty="0">
              <a:latin typeface="Arial Black" panose="020B0A04020102020204" pitchFamily="34" charset="0"/>
            </a:endParaRPr>
          </a:p>
          <a:p>
            <a:pPr algn="ctr">
              <a:spcBef>
                <a:spcPct val="50000"/>
              </a:spcBef>
            </a:pPr>
            <a:endParaRPr lang="it-IT" sz="1400" b="1" i="1" dirty="0">
              <a:latin typeface="Arial Black" panose="020B0A04020102020204" pitchFamily="34" charset="0"/>
            </a:endParaRPr>
          </a:p>
          <a:p>
            <a:pPr algn="ctr">
              <a:spcBef>
                <a:spcPct val="50000"/>
              </a:spcBef>
            </a:pPr>
            <a:endParaRPr lang="it-IT" sz="1200" b="1" i="1" dirty="0">
              <a:latin typeface="Arial Black" panose="020B0A04020102020204" pitchFamily="34" charset="0"/>
            </a:endParaRPr>
          </a:p>
          <a:p>
            <a:pPr algn="ctr">
              <a:spcBef>
                <a:spcPct val="50000"/>
              </a:spcBef>
            </a:pPr>
            <a:r>
              <a:rPr lang="it-IT" sz="3200" dirty="0">
                <a:solidFill>
                  <a:srgbClr val="000000"/>
                </a:solidFill>
                <a:effectLst/>
                <a:latin typeface="Arial Black" panose="020B0A04020102020204" pitchFamily="34" charset="0"/>
                <a:ea typeface="Calibri" panose="020F0502020204030204" pitchFamily="34" charset="0"/>
              </a:rPr>
              <a:t>EUCARA 2025</a:t>
            </a:r>
          </a:p>
          <a:p>
            <a:pPr algn="ctr">
              <a:spcBef>
                <a:spcPct val="50000"/>
              </a:spcBef>
            </a:pPr>
            <a:endParaRPr lang="it-IT" sz="1200" b="1" i="1" dirty="0">
              <a:latin typeface="Arial Black" panose="020B0A04020102020204" pitchFamily="34" charset="0"/>
            </a:endParaRPr>
          </a:p>
          <a:p>
            <a:pPr algn="ctr">
              <a:spcBef>
                <a:spcPct val="50000"/>
              </a:spcBef>
            </a:pPr>
            <a:r>
              <a:rPr lang="it-IT" sz="1200" b="1" i="1" dirty="0">
                <a:latin typeface="Arial Black" panose="020B0A04020102020204" pitchFamily="34" charset="0"/>
              </a:rPr>
              <a:t>Mario Armando Natali</a:t>
            </a:r>
          </a:p>
          <a:p>
            <a:pPr algn="ctr">
              <a:spcBef>
                <a:spcPct val="50000"/>
              </a:spcBef>
            </a:pPr>
            <a:r>
              <a:rPr lang="it-IT" sz="1200" i="1" dirty="0">
                <a:latin typeface="Arial Black" panose="020B0A04020102020204" pitchFamily="34" charset="0"/>
                <a:hlinkClick r:id="rId3"/>
              </a:rPr>
              <a:t>mario.natali@gmail.com</a:t>
            </a:r>
            <a:endParaRPr lang="it-IT" sz="1200" i="1" dirty="0">
              <a:latin typeface="Arial Black" panose="020B0A04020102020204" pitchFamily="34" charset="0"/>
            </a:endParaRPr>
          </a:p>
          <a:p>
            <a:pPr algn="ctr">
              <a:spcBef>
                <a:spcPct val="50000"/>
              </a:spcBef>
            </a:pPr>
            <a:endParaRPr lang="it-IT" sz="1400" i="1" dirty="0"/>
          </a:p>
        </p:txBody>
      </p:sp>
      <p:grpSp>
        <p:nvGrpSpPr>
          <p:cNvPr id="6" name="Group 5">
            <a:extLst>
              <a:ext uri="{FF2B5EF4-FFF2-40B4-BE49-F238E27FC236}">
                <a16:creationId xmlns:a16="http://schemas.microsoft.com/office/drawing/2014/main" id="{E61E7F4A-3A80-433B-8C62-AD1A4E3A368F}"/>
              </a:ext>
            </a:extLst>
          </p:cNvPr>
          <p:cNvGrpSpPr/>
          <p:nvPr/>
        </p:nvGrpSpPr>
        <p:grpSpPr>
          <a:xfrm>
            <a:off x="18660" y="6577808"/>
            <a:ext cx="9106678" cy="280192"/>
            <a:chOff x="18660" y="6577808"/>
            <a:chExt cx="9106678" cy="280192"/>
          </a:xfrm>
        </p:grpSpPr>
        <p:sp>
          <p:nvSpPr>
            <p:cNvPr id="9" name="Rectangle 8">
              <a:extLst>
                <a:ext uri="{FF2B5EF4-FFF2-40B4-BE49-F238E27FC236}">
                  <a16:creationId xmlns:a16="http://schemas.microsoft.com/office/drawing/2014/main" id="{1BE0395D-4573-45AB-86FD-D9DEAAF26B65}"/>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11" name="TextBox 10">
              <a:extLst>
                <a:ext uri="{FF2B5EF4-FFF2-40B4-BE49-F238E27FC236}">
                  <a16:creationId xmlns:a16="http://schemas.microsoft.com/office/drawing/2014/main" id="{18627C31-239A-4AA7-9978-B76DB312C086}"/>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12" name="TextBox 11">
              <a:extLst>
                <a:ext uri="{FF2B5EF4-FFF2-40B4-BE49-F238E27FC236}">
                  <a16:creationId xmlns:a16="http://schemas.microsoft.com/office/drawing/2014/main" id="{63D6ED72-0F55-451F-A0CD-C7D43CA170BE}"/>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Tree>
    <p:extLst>
      <p:ext uri="{BB962C8B-B14F-4D97-AF65-F5344CB8AC3E}">
        <p14:creationId xmlns:p14="http://schemas.microsoft.com/office/powerpoint/2010/main" val="316698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AE14E-2DC4-0A23-A8D2-49D08709FD95}"/>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063A21E9-B516-AB40-D1A0-70E7D62F6309}"/>
              </a:ext>
            </a:extLst>
          </p:cNvPr>
          <p:cNvPicPr>
            <a:picLocks noChangeAspect="1"/>
          </p:cNvPicPr>
          <p:nvPr/>
        </p:nvPicPr>
        <p:blipFill>
          <a:blip r:embed="rId2"/>
          <a:stretch>
            <a:fillRect/>
          </a:stretch>
        </p:blipFill>
        <p:spPr>
          <a:xfrm>
            <a:off x="352158" y="2308553"/>
            <a:ext cx="5616894" cy="3006652"/>
          </a:xfrm>
          <a:prstGeom prst="rect">
            <a:avLst/>
          </a:prstGeom>
        </p:spPr>
      </p:pic>
      <p:sp>
        <p:nvSpPr>
          <p:cNvPr id="36" name="Rectangle 35">
            <a:extLst>
              <a:ext uri="{FF2B5EF4-FFF2-40B4-BE49-F238E27FC236}">
                <a16:creationId xmlns:a16="http://schemas.microsoft.com/office/drawing/2014/main" id="{9E671355-8650-B889-EBBC-E392B3A8E90A}"/>
              </a:ext>
            </a:extLst>
          </p:cNvPr>
          <p:cNvSpPr/>
          <p:nvPr/>
        </p:nvSpPr>
        <p:spPr>
          <a:xfrm>
            <a:off x="328894" y="2290225"/>
            <a:ext cx="5640158" cy="3024979"/>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56D6B93E-35A2-F418-48DE-48468901E905}"/>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60" name="Rectangle 3">
            <a:extLst>
              <a:ext uri="{FF2B5EF4-FFF2-40B4-BE49-F238E27FC236}">
                <a16:creationId xmlns:a16="http://schemas.microsoft.com/office/drawing/2014/main" id="{D543E9E5-11C6-4500-9899-CE24C444045D}"/>
              </a:ext>
            </a:extLst>
          </p:cNvPr>
          <p:cNvSpPr/>
          <p:nvPr/>
        </p:nvSpPr>
        <p:spPr>
          <a:xfrm>
            <a:off x="3872285" y="454846"/>
            <a:ext cx="5271716" cy="369332"/>
          </a:xfrm>
          <a:prstGeom prst="rect">
            <a:avLst/>
          </a:prstGeom>
        </p:spPr>
        <p:txBody>
          <a:bodyPr wrap="square">
            <a:spAutoFit/>
          </a:bodyPr>
          <a:lstStyle/>
          <a:p>
            <a:pPr algn="r">
              <a:spcBef>
                <a:spcPct val="50000"/>
              </a:spcBef>
            </a:pPr>
            <a:r>
              <a:rPr lang="it-IT" i="1" dirty="0">
                <a:latin typeface="Arial Black" panose="020B0A04020102020204" pitchFamily="34" charset="0"/>
              </a:rPr>
              <a:t>Primary interface for Pulsar parameters</a:t>
            </a:r>
          </a:p>
        </p:txBody>
      </p:sp>
      <p:grpSp>
        <p:nvGrpSpPr>
          <p:cNvPr id="9" name="Group 8">
            <a:extLst>
              <a:ext uri="{FF2B5EF4-FFF2-40B4-BE49-F238E27FC236}">
                <a16:creationId xmlns:a16="http://schemas.microsoft.com/office/drawing/2014/main" id="{2F29DEF3-AA65-DAA1-F99C-31008B1DD31E}"/>
              </a:ext>
            </a:extLst>
          </p:cNvPr>
          <p:cNvGrpSpPr/>
          <p:nvPr/>
        </p:nvGrpSpPr>
        <p:grpSpPr>
          <a:xfrm>
            <a:off x="18660" y="6577808"/>
            <a:ext cx="9106678" cy="280192"/>
            <a:chOff x="18660" y="6577808"/>
            <a:chExt cx="9106678" cy="280192"/>
          </a:xfrm>
        </p:grpSpPr>
        <p:sp>
          <p:nvSpPr>
            <p:cNvPr id="13" name="Rectangle 12">
              <a:extLst>
                <a:ext uri="{FF2B5EF4-FFF2-40B4-BE49-F238E27FC236}">
                  <a16:creationId xmlns:a16="http://schemas.microsoft.com/office/drawing/2014/main" id="{30090E1D-4C02-437C-BC66-F350DEE2DB93}"/>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15" name="TextBox 14">
              <a:extLst>
                <a:ext uri="{FF2B5EF4-FFF2-40B4-BE49-F238E27FC236}">
                  <a16:creationId xmlns:a16="http://schemas.microsoft.com/office/drawing/2014/main" id="{47314A32-773E-AD44-A6A1-751999F7E743}"/>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16" name="TextBox 15">
              <a:extLst>
                <a:ext uri="{FF2B5EF4-FFF2-40B4-BE49-F238E27FC236}">
                  <a16:creationId xmlns:a16="http://schemas.microsoft.com/office/drawing/2014/main" id="{44F17280-B926-F041-1DFC-1D9520C55A0B}"/>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17" name="TextBox 35">
            <a:extLst>
              <a:ext uri="{FF2B5EF4-FFF2-40B4-BE49-F238E27FC236}">
                <a16:creationId xmlns:a16="http://schemas.microsoft.com/office/drawing/2014/main" id="{06C3866F-5628-F60F-76B8-02CEBFD9A6F6}"/>
              </a:ext>
            </a:extLst>
          </p:cNvPr>
          <p:cNvSpPr txBox="1"/>
          <p:nvPr/>
        </p:nvSpPr>
        <p:spPr>
          <a:xfrm>
            <a:off x="210550" y="895482"/>
            <a:ext cx="8933450" cy="1323439"/>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Arial Black" panose="020B0A04020102020204" pitchFamily="34" charset="0"/>
              </a:rPr>
              <a:t>From version 20.0.0, Murmur can automatically update its internal pulsar database by downloading the latest ATNF Pulsar Catalogue from the Australian Telescope National Facility. The update is initiated via the </a:t>
            </a:r>
            <a:r>
              <a:rPr lang="en-GB" sz="1600" i="1" dirty="0">
                <a:latin typeface="Arial Black" panose="020B0A04020102020204" pitchFamily="34" charset="0"/>
              </a:rPr>
              <a:t>Check ATNF Catalogue version</a:t>
            </a:r>
            <a:r>
              <a:rPr lang="en-GB" sz="1600" dirty="0">
                <a:latin typeface="Arial Black" panose="020B0A04020102020204" pitchFamily="34" charset="0"/>
              </a:rPr>
              <a:t> button; if the internal database is outdated, the software offers the option to replace it with the updated version.</a:t>
            </a:r>
            <a:endParaRPr lang="it-IT" sz="1600" b="1" dirty="0">
              <a:latin typeface="Arial Black" panose="020B0A04020102020204" pitchFamily="34" charset="0"/>
            </a:endParaRPr>
          </a:p>
        </p:txBody>
      </p:sp>
      <p:pic>
        <p:nvPicPr>
          <p:cNvPr id="21" name="Picture 20">
            <a:extLst>
              <a:ext uri="{FF2B5EF4-FFF2-40B4-BE49-F238E27FC236}">
                <a16:creationId xmlns:a16="http://schemas.microsoft.com/office/drawing/2014/main" id="{2A653752-00C7-3F27-FECE-D2948F8F5231}"/>
              </a:ext>
            </a:extLst>
          </p:cNvPr>
          <p:cNvPicPr>
            <a:picLocks noChangeAspect="1"/>
          </p:cNvPicPr>
          <p:nvPr/>
        </p:nvPicPr>
        <p:blipFill>
          <a:blip r:embed="rId3"/>
          <a:stretch>
            <a:fillRect/>
          </a:stretch>
        </p:blipFill>
        <p:spPr>
          <a:xfrm>
            <a:off x="6642099" y="2508498"/>
            <a:ext cx="2149976" cy="625558"/>
          </a:xfrm>
          <a:prstGeom prst="rect">
            <a:avLst/>
          </a:prstGeom>
        </p:spPr>
      </p:pic>
      <p:pic>
        <p:nvPicPr>
          <p:cNvPr id="24" name="Picture 23">
            <a:extLst>
              <a:ext uri="{FF2B5EF4-FFF2-40B4-BE49-F238E27FC236}">
                <a16:creationId xmlns:a16="http://schemas.microsoft.com/office/drawing/2014/main" id="{B1D6CDF4-07D9-66B5-E64E-DB5C316F2E9A}"/>
              </a:ext>
            </a:extLst>
          </p:cNvPr>
          <p:cNvPicPr>
            <a:picLocks noChangeAspect="1"/>
          </p:cNvPicPr>
          <p:nvPr/>
        </p:nvPicPr>
        <p:blipFill>
          <a:blip r:embed="rId4"/>
          <a:stretch>
            <a:fillRect/>
          </a:stretch>
        </p:blipFill>
        <p:spPr>
          <a:xfrm>
            <a:off x="6658475" y="3656488"/>
            <a:ext cx="1976078" cy="593934"/>
          </a:xfrm>
          <a:prstGeom prst="rect">
            <a:avLst/>
          </a:prstGeom>
        </p:spPr>
      </p:pic>
      <p:pic>
        <p:nvPicPr>
          <p:cNvPr id="26" name="Picture 25">
            <a:extLst>
              <a:ext uri="{FF2B5EF4-FFF2-40B4-BE49-F238E27FC236}">
                <a16:creationId xmlns:a16="http://schemas.microsoft.com/office/drawing/2014/main" id="{D3B8E0AE-E0E7-37DB-AAD3-41AE50532B4B}"/>
              </a:ext>
            </a:extLst>
          </p:cNvPr>
          <p:cNvPicPr>
            <a:picLocks noChangeAspect="1"/>
          </p:cNvPicPr>
          <p:nvPr/>
        </p:nvPicPr>
        <p:blipFill>
          <a:blip r:embed="rId5"/>
          <a:stretch>
            <a:fillRect/>
          </a:stretch>
        </p:blipFill>
        <p:spPr>
          <a:xfrm>
            <a:off x="6862026" y="5258302"/>
            <a:ext cx="1568976" cy="950661"/>
          </a:xfrm>
          <a:prstGeom prst="rect">
            <a:avLst/>
          </a:prstGeom>
        </p:spPr>
      </p:pic>
      <p:sp>
        <p:nvSpPr>
          <p:cNvPr id="27" name="Rectangle 26">
            <a:extLst>
              <a:ext uri="{FF2B5EF4-FFF2-40B4-BE49-F238E27FC236}">
                <a16:creationId xmlns:a16="http://schemas.microsoft.com/office/drawing/2014/main" id="{322967E6-33B9-0EFE-9397-07CB1306DB8A}"/>
              </a:ext>
            </a:extLst>
          </p:cNvPr>
          <p:cNvSpPr/>
          <p:nvPr/>
        </p:nvSpPr>
        <p:spPr>
          <a:xfrm>
            <a:off x="352158" y="2306794"/>
            <a:ext cx="5592922" cy="132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28" name="Oval 27">
            <a:extLst>
              <a:ext uri="{FF2B5EF4-FFF2-40B4-BE49-F238E27FC236}">
                <a16:creationId xmlns:a16="http://schemas.microsoft.com/office/drawing/2014/main" id="{6D6BEFDF-3660-69EB-685C-330DFED7614C}"/>
              </a:ext>
            </a:extLst>
          </p:cNvPr>
          <p:cNvSpPr/>
          <p:nvPr/>
        </p:nvSpPr>
        <p:spPr>
          <a:xfrm>
            <a:off x="4383132" y="3276325"/>
            <a:ext cx="1585920" cy="164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cxnSp>
        <p:nvCxnSpPr>
          <p:cNvPr id="32" name="Straight Arrow Connector 31">
            <a:extLst>
              <a:ext uri="{FF2B5EF4-FFF2-40B4-BE49-F238E27FC236}">
                <a16:creationId xmlns:a16="http://schemas.microsoft.com/office/drawing/2014/main" id="{1A9B65F9-646F-D6B9-5ABC-0770BAF3C86C}"/>
              </a:ext>
            </a:extLst>
          </p:cNvPr>
          <p:cNvCxnSpPr>
            <a:cxnSpLocks/>
            <a:stCxn id="4" idx="2"/>
            <a:endCxn id="35" idx="0"/>
          </p:cNvCxnSpPr>
          <p:nvPr/>
        </p:nvCxnSpPr>
        <p:spPr>
          <a:xfrm>
            <a:off x="7638326" y="4250423"/>
            <a:ext cx="8188" cy="18527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572CC5F-381F-50D8-5D8E-1EB9EC648C6D}"/>
              </a:ext>
            </a:extLst>
          </p:cNvPr>
          <p:cNvCxnSpPr>
            <a:cxnSpLocks/>
            <a:endCxn id="26" idx="0"/>
          </p:cNvCxnSpPr>
          <p:nvPr/>
        </p:nvCxnSpPr>
        <p:spPr>
          <a:xfrm>
            <a:off x="7638326" y="5032837"/>
            <a:ext cx="8188" cy="22546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F94A335-7356-FE28-61DC-E2027A145598}"/>
              </a:ext>
            </a:extLst>
          </p:cNvPr>
          <p:cNvPicPr>
            <a:picLocks noChangeAspect="1"/>
          </p:cNvPicPr>
          <p:nvPr/>
        </p:nvPicPr>
        <p:blipFill>
          <a:blip r:embed="rId6"/>
          <a:stretch>
            <a:fillRect/>
          </a:stretch>
        </p:blipFill>
        <p:spPr>
          <a:xfrm>
            <a:off x="6658475" y="4435699"/>
            <a:ext cx="1976078" cy="608254"/>
          </a:xfrm>
          <a:prstGeom prst="rect">
            <a:avLst/>
          </a:prstGeom>
        </p:spPr>
      </p:pic>
      <p:sp>
        <p:nvSpPr>
          <p:cNvPr id="38" name="TextBox 37">
            <a:extLst>
              <a:ext uri="{FF2B5EF4-FFF2-40B4-BE49-F238E27FC236}">
                <a16:creationId xmlns:a16="http://schemas.microsoft.com/office/drawing/2014/main" id="{1AFD1EC1-C111-4EED-DA9F-BEFDC32FA491}"/>
              </a:ext>
            </a:extLst>
          </p:cNvPr>
          <p:cNvSpPr txBox="1"/>
          <p:nvPr/>
        </p:nvSpPr>
        <p:spPr>
          <a:xfrm>
            <a:off x="210550" y="5441734"/>
            <a:ext cx="6447926" cy="923330"/>
          </a:xfrm>
          <a:prstGeom prst="rect">
            <a:avLst/>
          </a:prstGeom>
          <a:noFill/>
        </p:spPr>
        <p:txBody>
          <a:bodyPr wrap="square">
            <a:spAutoFit/>
          </a:bodyPr>
          <a:lstStyle/>
          <a:p>
            <a:r>
              <a:rPr lang="en-GB" i="1" dirty="0">
                <a:latin typeface="Arial Black" panose="020B0A04020102020204" pitchFamily="34" charset="0"/>
              </a:rPr>
              <a:t>This function is new and closely tied to the ATNF Catalogue structure; errors may occur. </a:t>
            </a:r>
          </a:p>
          <a:p>
            <a:r>
              <a:rPr lang="en-GB" i="1" dirty="0">
                <a:latin typeface="Arial Black" panose="020B0A04020102020204" pitchFamily="34" charset="0"/>
              </a:rPr>
              <a:t>Please report any malfunctions.</a:t>
            </a:r>
          </a:p>
        </p:txBody>
      </p:sp>
      <p:sp>
        <p:nvSpPr>
          <p:cNvPr id="2" name="Rectangle 1">
            <a:extLst>
              <a:ext uri="{FF2B5EF4-FFF2-40B4-BE49-F238E27FC236}">
                <a16:creationId xmlns:a16="http://schemas.microsoft.com/office/drawing/2014/main" id="{905895FA-52E4-E9C6-2B3C-731E865CB2C5}"/>
              </a:ext>
            </a:extLst>
          </p:cNvPr>
          <p:cNvSpPr/>
          <p:nvPr/>
        </p:nvSpPr>
        <p:spPr>
          <a:xfrm>
            <a:off x="6618835" y="2508498"/>
            <a:ext cx="2173008" cy="635521"/>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Straight Arrow Connector 29">
            <a:extLst>
              <a:ext uri="{FF2B5EF4-FFF2-40B4-BE49-F238E27FC236}">
                <a16:creationId xmlns:a16="http://schemas.microsoft.com/office/drawing/2014/main" id="{75B8F8C8-999D-D217-03E8-F5144A935899}"/>
              </a:ext>
            </a:extLst>
          </p:cNvPr>
          <p:cNvCxnSpPr>
            <a:cxnSpLocks/>
          </p:cNvCxnSpPr>
          <p:nvPr/>
        </p:nvCxnSpPr>
        <p:spPr>
          <a:xfrm flipV="1">
            <a:off x="5969052" y="2837631"/>
            <a:ext cx="626519" cy="53210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068C089-813D-2A79-A4FF-303AD6A18BFF}"/>
              </a:ext>
            </a:extLst>
          </p:cNvPr>
          <p:cNvSpPr/>
          <p:nvPr/>
        </p:nvSpPr>
        <p:spPr>
          <a:xfrm>
            <a:off x="6642099" y="3642169"/>
            <a:ext cx="1992453" cy="608254"/>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Straight Arrow Connector 30">
            <a:extLst>
              <a:ext uri="{FF2B5EF4-FFF2-40B4-BE49-F238E27FC236}">
                <a16:creationId xmlns:a16="http://schemas.microsoft.com/office/drawing/2014/main" id="{7E3BDF65-7FF3-0E9D-BD8E-B0D118B2FF66}"/>
              </a:ext>
            </a:extLst>
          </p:cNvPr>
          <p:cNvCxnSpPr>
            <a:cxnSpLocks/>
            <a:stCxn id="28" idx="6"/>
          </p:cNvCxnSpPr>
          <p:nvPr/>
        </p:nvCxnSpPr>
        <p:spPr>
          <a:xfrm>
            <a:off x="5969052" y="3358368"/>
            <a:ext cx="664859" cy="6073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533EB2A-74AD-821D-3144-5CF210DFDCEC}"/>
              </a:ext>
            </a:extLst>
          </p:cNvPr>
          <p:cNvSpPr/>
          <p:nvPr/>
        </p:nvSpPr>
        <p:spPr>
          <a:xfrm>
            <a:off x="6658475" y="4444446"/>
            <a:ext cx="1992453" cy="608254"/>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a:extLst>
              <a:ext uri="{FF2B5EF4-FFF2-40B4-BE49-F238E27FC236}">
                <a16:creationId xmlns:a16="http://schemas.microsoft.com/office/drawing/2014/main" id="{62B0265C-7B84-6601-64B9-11DCAC7A2034}"/>
              </a:ext>
            </a:extLst>
          </p:cNvPr>
          <p:cNvSpPr/>
          <p:nvPr/>
        </p:nvSpPr>
        <p:spPr>
          <a:xfrm>
            <a:off x="6862027" y="5258301"/>
            <a:ext cx="1568976" cy="950661"/>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72753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0DE886-3DE0-8045-939E-259680151E42}"/>
              </a:ext>
            </a:extLst>
          </p:cNvPr>
          <p:cNvPicPr>
            <a:picLocks noChangeAspect="1"/>
          </p:cNvPicPr>
          <p:nvPr/>
        </p:nvPicPr>
        <p:blipFill>
          <a:blip r:embed="rId2"/>
          <a:stretch>
            <a:fillRect/>
          </a:stretch>
        </p:blipFill>
        <p:spPr>
          <a:xfrm>
            <a:off x="234333" y="1255278"/>
            <a:ext cx="8675332" cy="4605702"/>
          </a:xfrm>
          <a:prstGeom prst="rect">
            <a:avLst/>
          </a:prstGeom>
        </p:spPr>
      </p:pic>
      <p:sp>
        <p:nvSpPr>
          <p:cNvPr id="10" name="Rectangle 9">
            <a:extLst>
              <a:ext uri="{FF2B5EF4-FFF2-40B4-BE49-F238E27FC236}">
                <a16:creationId xmlns:a16="http://schemas.microsoft.com/office/drawing/2014/main" id="{ECD8423E-BC71-9E47-DCE5-8AC7D8C037F5}"/>
              </a:ext>
            </a:extLst>
          </p:cNvPr>
          <p:cNvSpPr/>
          <p:nvPr/>
        </p:nvSpPr>
        <p:spPr>
          <a:xfrm>
            <a:off x="210173" y="1254963"/>
            <a:ext cx="8693229" cy="4605702"/>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2426BEAF-75A4-455C-9C97-7A6108696622}"/>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28" name="Rectangle 3">
            <a:extLst>
              <a:ext uri="{FF2B5EF4-FFF2-40B4-BE49-F238E27FC236}">
                <a16:creationId xmlns:a16="http://schemas.microsoft.com/office/drawing/2014/main" id="{A59990D0-08E3-4E4A-8B04-9E6997F729A9}"/>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Real time tracking</a:t>
            </a:r>
          </a:p>
        </p:txBody>
      </p:sp>
      <p:sp>
        <p:nvSpPr>
          <p:cNvPr id="27" name="Rectangle 26">
            <a:extLst>
              <a:ext uri="{FF2B5EF4-FFF2-40B4-BE49-F238E27FC236}">
                <a16:creationId xmlns:a16="http://schemas.microsoft.com/office/drawing/2014/main" id="{A61C6563-DFB1-4EBE-BE38-F50475300016}"/>
              </a:ext>
            </a:extLst>
          </p:cNvPr>
          <p:cNvSpPr/>
          <p:nvPr/>
        </p:nvSpPr>
        <p:spPr>
          <a:xfrm>
            <a:off x="4845698" y="2229042"/>
            <a:ext cx="944413" cy="172326"/>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3">
            <a:extLst>
              <a:ext uri="{FF2B5EF4-FFF2-40B4-BE49-F238E27FC236}">
                <a16:creationId xmlns:a16="http://schemas.microsoft.com/office/drawing/2014/main" id="{789A41D3-0C61-40E9-BD8D-98BD732C803B}"/>
              </a:ext>
            </a:extLst>
          </p:cNvPr>
          <p:cNvSpPr/>
          <p:nvPr/>
        </p:nvSpPr>
        <p:spPr>
          <a:xfrm>
            <a:off x="246491" y="5981460"/>
            <a:ext cx="8673774" cy="269304"/>
          </a:xfrm>
          <a:prstGeom prst="rect">
            <a:avLst/>
          </a:prstGeom>
        </p:spPr>
        <p:txBody>
          <a:bodyPr wrap="square">
            <a:spAutoFit/>
          </a:bodyPr>
          <a:lstStyle/>
          <a:p>
            <a:pPr algn="just"/>
            <a:r>
              <a:rPr lang="en-US" sz="1150" dirty="0">
                <a:latin typeface="Arial Black" panose="020B0A04020102020204" pitchFamily="34" charset="0"/>
              </a:rPr>
              <a:t>The tracking is based on the </a:t>
            </a:r>
            <a:r>
              <a:rPr lang="en-GB" sz="1150" dirty="0">
                <a:latin typeface="Arial Black" panose="020B0A04020102020204" pitchFamily="34" charset="0"/>
              </a:rPr>
              <a:t>open source code WSJT by Joe Taylor ( K1JT ) </a:t>
            </a:r>
            <a:r>
              <a:rPr lang="en-US" sz="1150" dirty="0">
                <a:latin typeface="Arial Black" panose="020B0A04020102020204" pitchFamily="34" charset="0"/>
              </a:rPr>
              <a:t>and is extremely accurate.</a:t>
            </a:r>
            <a:endParaRPr lang="it-IT" sz="1150" dirty="0">
              <a:latin typeface="Arial Black" panose="020B0A04020102020204" pitchFamily="34" charset="0"/>
            </a:endParaRPr>
          </a:p>
        </p:txBody>
      </p:sp>
      <p:sp>
        <p:nvSpPr>
          <p:cNvPr id="7" name="Rectangle 6">
            <a:extLst>
              <a:ext uri="{FF2B5EF4-FFF2-40B4-BE49-F238E27FC236}">
                <a16:creationId xmlns:a16="http://schemas.microsoft.com/office/drawing/2014/main" id="{969D22C2-149C-4032-90AC-9F3818829A0B}"/>
              </a:ext>
            </a:extLst>
          </p:cNvPr>
          <p:cNvSpPr/>
          <p:nvPr/>
        </p:nvSpPr>
        <p:spPr>
          <a:xfrm>
            <a:off x="210174" y="5966315"/>
            <a:ext cx="8710091" cy="291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rrow: Bent 5">
            <a:extLst>
              <a:ext uri="{FF2B5EF4-FFF2-40B4-BE49-F238E27FC236}">
                <a16:creationId xmlns:a16="http://schemas.microsoft.com/office/drawing/2014/main" id="{26D35A89-21FB-4C02-8837-1650DA6C357A}"/>
              </a:ext>
            </a:extLst>
          </p:cNvPr>
          <p:cNvSpPr/>
          <p:nvPr/>
        </p:nvSpPr>
        <p:spPr>
          <a:xfrm>
            <a:off x="5203144" y="1698274"/>
            <a:ext cx="1527243" cy="530453"/>
          </a:xfrm>
          <a:prstGeom prst="bentArrow">
            <a:avLst/>
          </a:prstGeom>
          <a:solidFill>
            <a:schemeClr val="bg1">
              <a:lumMod val="65000"/>
            </a:schemeClr>
          </a:solid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4">
            <a:extLst>
              <a:ext uri="{FF2B5EF4-FFF2-40B4-BE49-F238E27FC236}">
                <a16:creationId xmlns:a16="http://schemas.microsoft.com/office/drawing/2014/main" id="{E7198FDB-D6CB-A41F-E0B9-A933247634C9}"/>
              </a:ext>
            </a:extLst>
          </p:cNvPr>
          <p:cNvPicPr>
            <a:picLocks noChangeAspect="1"/>
          </p:cNvPicPr>
          <p:nvPr/>
        </p:nvPicPr>
        <p:blipFill>
          <a:blip r:embed="rId3"/>
          <a:stretch>
            <a:fillRect/>
          </a:stretch>
        </p:blipFill>
        <p:spPr>
          <a:xfrm>
            <a:off x="6754547" y="996705"/>
            <a:ext cx="1702341" cy="2614860"/>
          </a:xfrm>
          <a:prstGeom prst="rect">
            <a:avLst/>
          </a:prstGeom>
        </p:spPr>
      </p:pic>
      <p:sp>
        <p:nvSpPr>
          <p:cNvPr id="21" name="Rectangle 20">
            <a:extLst>
              <a:ext uri="{FF2B5EF4-FFF2-40B4-BE49-F238E27FC236}">
                <a16:creationId xmlns:a16="http://schemas.microsoft.com/office/drawing/2014/main" id="{D9D3E0AF-C8CC-4E64-995D-3AACF71549A7}"/>
              </a:ext>
            </a:extLst>
          </p:cNvPr>
          <p:cNvSpPr/>
          <p:nvPr/>
        </p:nvSpPr>
        <p:spPr>
          <a:xfrm>
            <a:off x="6754548" y="997020"/>
            <a:ext cx="1702341" cy="2630385"/>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oup 2">
            <a:extLst>
              <a:ext uri="{FF2B5EF4-FFF2-40B4-BE49-F238E27FC236}">
                <a16:creationId xmlns:a16="http://schemas.microsoft.com/office/drawing/2014/main" id="{D811F635-902E-D991-0705-D9719E3398E8}"/>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A79814E8-48C9-5C8C-0697-C9E812F9A02A}"/>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8" name="TextBox 7">
              <a:extLst>
                <a:ext uri="{FF2B5EF4-FFF2-40B4-BE49-F238E27FC236}">
                  <a16:creationId xmlns:a16="http://schemas.microsoft.com/office/drawing/2014/main" id="{E46E873A-1EC4-E65E-8364-08389154D2A2}"/>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9" name="TextBox 8">
              <a:extLst>
                <a:ext uri="{FF2B5EF4-FFF2-40B4-BE49-F238E27FC236}">
                  <a16:creationId xmlns:a16="http://schemas.microsoft.com/office/drawing/2014/main" id="{53174E26-75C6-684D-E2E1-DC01A1466D23}"/>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Tree>
    <p:extLst>
      <p:ext uri="{BB962C8B-B14F-4D97-AF65-F5344CB8AC3E}">
        <p14:creationId xmlns:p14="http://schemas.microsoft.com/office/powerpoint/2010/main" val="239721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20BA882-902D-44AC-A59C-CE3004A8E146}"/>
              </a:ext>
            </a:extLst>
          </p:cNvPr>
          <p:cNvPicPr>
            <a:picLocks noChangeAspect="1"/>
          </p:cNvPicPr>
          <p:nvPr/>
        </p:nvPicPr>
        <p:blipFill rotWithShape="1">
          <a:blip r:embed="rId2"/>
          <a:srcRect l="30323" t="38000" r="9677" b="11420"/>
          <a:stretch/>
        </p:blipFill>
        <p:spPr>
          <a:xfrm>
            <a:off x="913138" y="1713112"/>
            <a:ext cx="7830812" cy="3949674"/>
          </a:xfrm>
          <a:prstGeom prst="rect">
            <a:avLst/>
          </a:prstGeom>
        </p:spPr>
      </p:pic>
      <p:sp>
        <p:nvSpPr>
          <p:cNvPr id="13" name="Rectangle 12">
            <a:extLst>
              <a:ext uri="{FF2B5EF4-FFF2-40B4-BE49-F238E27FC236}">
                <a16:creationId xmlns:a16="http://schemas.microsoft.com/office/drawing/2014/main" id="{AFD45CDC-40A3-BE9A-6C3D-A58D21EC2148}"/>
              </a:ext>
            </a:extLst>
          </p:cNvPr>
          <p:cNvSpPr/>
          <p:nvPr/>
        </p:nvSpPr>
        <p:spPr>
          <a:xfrm>
            <a:off x="913139" y="1708986"/>
            <a:ext cx="7830812" cy="3949674"/>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ctangle 15">
            <a:extLst>
              <a:ext uri="{FF2B5EF4-FFF2-40B4-BE49-F238E27FC236}">
                <a16:creationId xmlns:a16="http://schemas.microsoft.com/office/drawing/2014/main" id="{103EA814-3D16-4DAC-BF9E-8480E53FBF36}"/>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8" name="Rectangle 3">
            <a:extLst>
              <a:ext uri="{FF2B5EF4-FFF2-40B4-BE49-F238E27FC236}">
                <a16:creationId xmlns:a16="http://schemas.microsoft.com/office/drawing/2014/main" id="{A446A0A0-C725-425E-A5B2-01C145BDB0D1}"/>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Murmur and  PstRotator</a:t>
            </a:r>
          </a:p>
        </p:txBody>
      </p:sp>
      <p:pic>
        <p:nvPicPr>
          <p:cNvPr id="30" name="Picture 29">
            <a:extLst>
              <a:ext uri="{FF2B5EF4-FFF2-40B4-BE49-F238E27FC236}">
                <a16:creationId xmlns:a16="http://schemas.microsoft.com/office/drawing/2014/main" id="{D9F1E3A1-AB0A-4D77-9DBA-D7DE366BD508}"/>
              </a:ext>
            </a:extLst>
          </p:cNvPr>
          <p:cNvPicPr>
            <a:picLocks noChangeAspect="1"/>
          </p:cNvPicPr>
          <p:nvPr/>
        </p:nvPicPr>
        <p:blipFill rotWithShape="1">
          <a:blip r:embed="rId3"/>
          <a:srcRect l="15403" t="47936" r="64032" b="41999"/>
          <a:stretch/>
        </p:blipFill>
        <p:spPr>
          <a:xfrm>
            <a:off x="635636" y="3619005"/>
            <a:ext cx="3287871" cy="962745"/>
          </a:xfrm>
          <a:prstGeom prst="rect">
            <a:avLst/>
          </a:prstGeom>
        </p:spPr>
      </p:pic>
      <p:sp>
        <p:nvSpPr>
          <p:cNvPr id="28" name="Rectangle 27">
            <a:extLst>
              <a:ext uri="{FF2B5EF4-FFF2-40B4-BE49-F238E27FC236}">
                <a16:creationId xmlns:a16="http://schemas.microsoft.com/office/drawing/2014/main" id="{BBE0C071-2E9E-4406-8784-E44FABE52826}"/>
              </a:ext>
            </a:extLst>
          </p:cNvPr>
          <p:cNvSpPr/>
          <p:nvPr/>
        </p:nvSpPr>
        <p:spPr>
          <a:xfrm>
            <a:off x="635636" y="3592566"/>
            <a:ext cx="3287872" cy="989181"/>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5" name="Group 34">
            <a:extLst>
              <a:ext uri="{FF2B5EF4-FFF2-40B4-BE49-F238E27FC236}">
                <a16:creationId xmlns:a16="http://schemas.microsoft.com/office/drawing/2014/main" id="{55036606-9386-43AC-AFDD-2B0A5B1E4596}"/>
              </a:ext>
            </a:extLst>
          </p:cNvPr>
          <p:cNvGrpSpPr/>
          <p:nvPr/>
        </p:nvGrpSpPr>
        <p:grpSpPr>
          <a:xfrm>
            <a:off x="6669919" y="4070839"/>
            <a:ext cx="1778794" cy="2100672"/>
            <a:chOff x="412955" y="4760142"/>
            <a:chExt cx="1246238" cy="1537419"/>
          </a:xfrm>
        </p:grpSpPr>
        <p:pic>
          <p:nvPicPr>
            <p:cNvPr id="34" name="Picture 33">
              <a:extLst>
                <a:ext uri="{FF2B5EF4-FFF2-40B4-BE49-F238E27FC236}">
                  <a16:creationId xmlns:a16="http://schemas.microsoft.com/office/drawing/2014/main" id="{0B5E665C-D7AC-47A2-80D4-4C7FDAF79C22}"/>
                </a:ext>
              </a:extLst>
            </p:cNvPr>
            <p:cNvPicPr>
              <a:picLocks noChangeAspect="1"/>
            </p:cNvPicPr>
            <p:nvPr/>
          </p:nvPicPr>
          <p:blipFill rotWithShape="1">
            <a:blip r:embed="rId4"/>
            <a:srcRect l="43145" t="35290" r="43226" b="38000"/>
            <a:stretch/>
          </p:blipFill>
          <p:spPr>
            <a:xfrm>
              <a:off x="412955" y="4771103"/>
              <a:ext cx="1246238" cy="1526458"/>
            </a:xfrm>
            <a:prstGeom prst="rect">
              <a:avLst/>
            </a:prstGeom>
          </p:spPr>
        </p:pic>
        <p:sp>
          <p:nvSpPr>
            <p:cNvPr id="25" name="Rectangle 24">
              <a:extLst>
                <a:ext uri="{FF2B5EF4-FFF2-40B4-BE49-F238E27FC236}">
                  <a16:creationId xmlns:a16="http://schemas.microsoft.com/office/drawing/2014/main" id="{DAC1CF19-228F-4CB7-94A4-1E9B3DA5584A}"/>
                </a:ext>
              </a:extLst>
            </p:cNvPr>
            <p:cNvSpPr/>
            <p:nvPr/>
          </p:nvSpPr>
          <p:spPr>
            <a:xfrm>
              <a:off x="418156" y="4760142"/>
              <a:ext cx="1216550" cy="1522919"/>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 name="Rectangle 36">
            <a:extLst>
              <a:ext uri="{FF2B5EF4-FFF2-40B4-BE49-F238E27FC236}">
                <a16:creationId xmlns:a16="http://schemas.microsoft.com/office/drawing/2014/main" id="{2D2E05E2-A7AB-430A-B2B1-2A5E5729491C}"/>
              </a:ext>
            </a:extLst>
          </p:cNvPr>
          <p:cNvSpPr/>
          <p:nvPr/>
        </p:nvSpPr>
        <p:spPr>
          <a:xfrm>
            <a:off x="5075650" y="5394294"/>
            <a:ext cx="893086" cy="124940"/>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Arrow: Bent-Up 38">
            <a:extLst>
              <a:ext uri="{FF2B5EF4-FFF2-40B4-BE49-F238E27FC236}">
                <a16:creationId xmlns:a16="http://schemas.microsoft.com/office/drawing/2014/main" id="{B063EC6D-7F04-4B9B-81CB-1AD246243A62}"/>
              </a:ext>
            </a:extLst>
          </p:cNvPr>
          <p:cNvSpPr/>
          <p:nvPr/>
        </p:nvSpPr>
        <p:spPr>
          <a:xfrm flipH="1">
            <a:off x="2241388" y="4610012"/>
            <a:ext cx="2834259" cy="883200"/>
          </a:xfrm>
          <a:prstGeom prst="bentUpArrow">
            <a:avLst>
              <a:gd name="adj1" fmla="val 7705"/>
              <a:gd name="adj2" fmla="val 11559"/>
              <a:gd name="adj3" fmla="val 17473"/>
            </a:avLst>
          </a:prstGeom>
          <a:solidFill>
            <a:schemeClr val="bg1">
              <a:lumMod val="65000"/>
            </a:schemeClr>
          </a:solid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Arrow: Right 40">
            <a:extLst>
              <a:ext uri="{FF2B5EF4-FFF2-40B4-BE49-F238E27FC236}">
                <a16:creationId xmlns:a16="http://schemas.microsoft.com/office/drawing/2014/main" id="{0F06AA99-4146-47E8-B3D9-79CB050342D6}"/>
              </a:ext>
            </a:extLst>
          </p:cNvPr>
          <p:cNvSpPr/>
          <p:nvPr/>
        </p:nvSpPr>
        <p:spPr>
          <a:xfrm>
            <a:off x="5976117" y="5396220"/>
            <a:ext cx="693804" cy="111124"/>
          </a:xfrm>
          <a:prstGeom prst="rightArrow">
            <a:avLst/>
          </a:prstGeom>
          <a:solidFill>
            <a:schemeClr val="bg1">
              <a:lumMod val="65000"/>
            </a:schemeClr>
          </a:solid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8" name="Oval 37">
            <a:extLst>
              <a:ext uri="{FF2B5EF4-FFF2-40B4-BE49-F238E27FC236}">
                <a16:creationId xmlns:a16="http://schemas.microsoft.com/office/drawing/2014/main" id="{FB6EBE7D-A989-4DD5-ABBE-C4BFA7A30274}"/>
              </a:ext>
            </a:extLst>
          </p:cNvPr>
          <p:cNvSpPr/>
          <p:nvPr/>
        </p:nvSpPr>
        <p:spPr>
          <a:xfrm>
            <a:off x="2913051" y="3783336"/>
            <a:ext cx="664280" cy="565249"/>
          </a:xfrm>
          <a:prstGeom prst="ellipse">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ctangle 1">
            <a:extLst>
              <a:ext uri="{FF2B5EF4-FFF2-40B4-BE49-F238E27FC236}">
                <a16:creationId xmlns:a16="http://schemas.microsoft.com/office/drawing/2014/main" id="{DA3661C8-B8C3-4086-983F-9E02AD8A7BC7}"/>
              </a:ext>
            </a:extLst>
          </p:cNvPr>
          <p:cNvSpPr/>
          <p:nvPr/>
        </p:nvSpPr>
        <p:spPr>
          <a:xfrm>
            <a:off x="253368" y="5793005"/>
            <a:ext cx="6279074" cy="646331"/>
          </a:xfrm>
          <a:prstGeom prst="rect">
            <a:avLst/>
          </a:prstGeom>
        </p:spPr>
        <p:txBody>
          <a:bodyPr wrap="square">
            <a:spAutoFit/>
          </a:bodyPr>
          <a:lstStyle/>
          <a:p>
            <a:pPr algn="just"/>
            <a:r>
              <a:rPr lang="en-GB" sz="1200" dirty="0">
                <a:latin typeface="Arial Black" panose="020B0A04020102020204" pitchFamily="34" charset="0"/>
              </a:rPr>
              <a:t>Through collaboration with Codrut Buta ( YO3DMU ), the developer of PstRotator,</a:t>
            </a:r>
            <a:r>
              <a:rPr lang="en-US" sz="1200" dirty="0">
                <a:latin typeface="Arial Black" panose="020B0A04020102020204" pitchFamily="34" charset="0"/>
              </a:rPr>
              <a:t> </a:t>
            </a:r>
            <a:r>
              <a:rPr lang="en-GB" sz="1200" dirty="0">
                <a:latin typeface="Arial Black" panose="020B0A04020102020204" pitchFamily="34" charset="0"/>
              </a:rPr>
              <a:t>the two software packages have been integrated, thereby facilitating the tracking of pulsars and major noise sources .</a:t>
            </a:r>
            <a:endParaRPr lang="it-IT" sz="1000" dirty="0">
              <a:latin typeface="Arial Black" panose="020B0A04020102020204" pitchFamily="34" charset="0"/>
            </a:endParaRPr>
          </a:p>
        </p:txBody>
      </p:sp>
      <p:sp>
        <p:nvSpPr>
          <p:cNvPr id="3" name="Rectangle 2">
            <a:extLst>
              <a:ext uri="{FF2B5EF4-FFF2-40B4-BE49-F238E27FC236}">
                <a16:creationId xmlns:a16="http://schemas.microsoft.com/office/drawing/2014/main" id="{92B149E6-103C-46B0-AEBF-FFABDA8A2B4D}"/>
              </a:ext>
            </a:extLst>
          </p:cNvPr>
          <p:cNvSpPr/>
          <p:nvPr/>
        </p:nvSpPr>
        <p:spPr>
          <a:xfrm>
            <a:off x="219610" y="5774678"/>
            <a:ext cx="6346590" cy="66296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4">
            <a:extLst>
              <a:ext uri="{FF2B5EF4-FFF2-40B4-BE49-F238E27FC236}">
                <a16:creationId xmlns:a16="http://schemas.microsoft.com/office/drawing/2014/main" id="{45BB7C6B-7C9F-527B-0C23-2E4D5546E7D8}"/>
              </a:ext>
            </a:extLst>
          </p:cNvPr>
          <p:cNvGrpSpPr/>
          <p:nvPr/>
        </p:nvGrpSpPr>
        <p:grpSpPr>
          <a:xfrm>
            <a:off x="18660" y="6577808"/>
            <a:ext cx="9106678" cy="280192"/>
            <a:chOff x="18660" y="6577808"/>
            <a:chExt cx="9106678" cy="280192"/>
          </a:xfrm>
        </p:grpSpPr>
        <p:sp>
          <p:nvSpPr>
            <p:cNvPr id="6" name="Rectangle 5">
              <a:extLst>
                <a:ext uri="{FF2B5EF4-FFF2-40B4-BE49-F238E27FC236}">
                  <a16:creationId xmlns:a16="http://schemas.microsoft.com/office/drawing/2014/main" id="{29CF3F1D-C282-561A-0905-EED1C238E236}"/>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7" name="TextBox 6">
              <a:extLst>
                <a:ext uri="{FF2B5EF4-FFF2-40B4-BE49-F238E27FC236}">
                  <a16:creationId xmlns:a16="http://schemas.microsoft.com/office/drawing/2014/main" id="{B6D327A9-4C9C-63EB-49A2-4BC3E36A4C57}"/>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8" name="TextBox 7">
              <a:extLst>
                <a:ext uri="{FF2B5EF4-FFF2-40B4-BE49-F238E27FC236}">
                  <a16:creationId xmlns:a16="http://schemas.microsoft.com/office/drawing/2014/main" id="{60D655CF-33EE-2491-0C9F-947CEFC463E8}"/>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grpSp>
        <p:nvGrpSpPr>
          <p:cNvPr id="14" name="Group 13">
            <a:extLst>
              <a:ext uri="{FF2B5EF4-FFF2-40B4-BE49-F238E27FC236}">
                <a16:creationId xmlns:a16="http://schemas.microsoft.com/office/drawing/2014/main" id="{CF84AF0B-3028-E7D0-5009-5B9A8FC248BE}"/>
              </a:ext>
            </a:extLst>
          </p:cNvPr>
          <p:cNvGrpSpPr/>
          <p:nvPr/>
        </p:nvGrpSpPr>
        <p:grpSpPr>
          <a:xfrm>
            <a:off x="501910" y="945898"/>
            <a:ext cx="7743002" cy="2592497"/>
            <a:chOff x="501910" y="945898"/>
            <a:chExt cx="7743002" cy="2592497"/>
          </a:xfrm>
        </p:grpSpPr>
        <p:pic>
          <p:nvPicPr>
            <p:cNvPr id="29" name="Picture 28">
              <a:extLst>
                <a:ext uri="{FF2B5EF4-FFF2-40B4-BE49-F238E27FC236}">
                  <a16:creationId xmlns:a16="http://schemas.microsoft.com/office/drawing/2014/main" id="{876F042E-8572-4604-9D91-16C969AD5C60}"/>
                </a:ext>
              </a:extLst>
            </p:cNvPr>
            <p:cNvPicPr>
              <a:picLocks noChangeAspect="1"/>
            </p:cNvPicPr>
            <p:nvPr/>
          </p:nvPicPr>
          <p:blipFill rotWithShape="1">
            <a:blip r:embed="rId3"/>
            <a:srcRect l="21451" t="19936" r="32743" b="54774"/>
            <a:stretch/>
          </p:blipFill>
          <p:spPr>
            <a:xfrm>
              <a:off x="501910" y="950024"/>
              <a:ext cx="7743002" cy="2557753"/>
            </a:xfrm>
            <a:prstGeom prst="rect">
              <a:avLst/>
            </a:prstGeom>
          </p:spPr>
        </p:pic>
        <p:sp>
          <p:nvSpPr>
            <p:cNvPr id="42" name="Oval 41">
              <a:extLst>
                <a:ext uri="{FF2B5EF4-FFF2-40B4-BE49-F238E27FC236}">
                  <a16:creationId xmlns:a16="http://schemas.microsoft.com/office/drawing/2014/main" id="{4FA24E4A-4E36-4136-AEA7-81451E98D5AC}"/>
                </a:ext>
              </a:extLst>
            </p:cNvPr>
            <p:cNvSpPr/>
            <p:nvPr/>
          </p:nvSpPr>
          <p:spPr>
            <a:xfrm>
              <a:off x="1057990" y="2968436"/>
              <a:ext cx="664280" cy="565249"/>
            </a:xfrm>
            <a:prstGeom prst="ellipse">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 42">
              <a:extLst>
                <a:ext uri="{FF2B5EF4-FFF2-40B4-BE49-F238E27FC236}">
                  <a16:creationId xmlns:a16="http://schemas.microsoft.com/office/drawing/2014/main" id="{A2AF5E87-88B5-42B0-BCFC-525C0B9A6210}"/>
                </a:ext>
              </a:extLst>
            </p:cNvPr>
            <p:cNvSpPr/>
            <p:nvPr/>
          </p:nvSpPr>
          <p:spPr>
            <a:xfrm>
              <a:off x="7011901" y="2966081"/>
              <a:ext cx="664280" cy="565249"/>
            </a:xfrm>
            <a:prstGeom prst="ellipse">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 43">
              <a:extLst>
                <a:ext uri="{FF2B5EF4-FFF2-40B4-BE49-F238E27FC236}">
                  <a16:creationId xmlns:a16="http://schemas.microsoft.com/office/drawing/2014/main" id="{08E2AC4C-7E25-4238-B21B-AED3785F0FD4}"/>
                </a:ext>
              </a:extLst>
            </p:cNvPr>
            <p:cNvSpPr/>
            <p:nvPr/>
          </p:nvSpPr>
          <p:spPr>
            <a:xfrm>
              <a:off x="4768114" y="2973146"/>
              <a:ext cx="1193241" cy="565249"/>
            </a:xfrm>
            <a:prstGeom prst="ellipse">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angle 11">
              <a:extLst>
                <a:ext uri="{FF2B5EF4-FFF2-40B4-BE49-F238E27FC236}">
                  <a16:creationId xmlns:a16="http://schemas.microsoft.com/office/drawing/2014/main" id="{1CCEA24B-CAAF-1B8C-6BA0-B344BFA08D51}"/>
                </a:ext>
              </a:extLst>
            </p:cNvPr>
            <p:cNvSpPr/>
            <p:nvPr/>
          </p:nvSpPr>
          <p:spPr>
            <a:xfrm>
              <a:off x="501910" y="945898"/>
              <a:ext cx="7728951" cy="2561879"/>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9228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21F86-4D25-C54D-7AC2-79FF033EA60C}"/>
              </a:ext>
            </a:extLst>
          </p:cNvPr>
          <p:cNvPicPr>
            <a:picLocks noChangeAspect="1"/>
          </p:cNvPicPr>
          <p:nvPr/>
        </p:nvPicPr>
        <p:blipFill>
          <a:blip r:embed="rId2"/>
          <a:stretch>
            <a:fillRect/>
          </a:stretch>
        </p:blipFill>
        <p:spPr>
          <a:xfrm>
            <a:off x="2668325" y="2035057"/>
            <a:ext cx="6373386" cy="3383607"/>
          </a:xfrm>
          <a:prstGeom prst="rect">
            <a:avLst/>
          </a:prstGeom>
        </p:spPr>
      </p:pic>
      <p:sp>
        <p:nvSpPr>
          <p:cNvPr id="8" name="Rectangle 7">
            <a:extLst>
              <a:ext uri="{FF2B5EF4-FFF2-40B4-BE49-F238E27FC236}">
                <a16:creationId xmlns:a16="http://schemas.microsoft.com/office/drawing/2014/main" id="{03FB23AB-5878-4D62-A942-13100B5B85C5}"/>
              </a:ext>
            </a:extLst>
          </p:cNvPr>
          <p:cNvSpPr/>
          <p:nvPr/>
        </p:nvSpPr>
        <p:spPr>
          <a:xfrm>
            <a:off x="2668324" y="2023228"/>
            <a:ext cx="6373385" cy="3395435"/>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8">
            <a:extLst>
              <a:ext uri="{FF2B5EF4-FFF2-40B4-BE49-F238E27FC236}">
                <a16:creationId xmlns:a16="http://schemas.microsoft.com/office/drawing/2014/main" id="{00675D7A-CC8F-9E76-1935-A940EB661B43}"/>
              </a:ext>
            </a:extLst>
          </p:cNvPr>
          <p:cNvPicPr>
            <a:picLocks noChangeAspect="1"/>
          </p:cNvPicPr>
          <p:nvPr/>
        </p:nvPicPr>
        <p:blipFill>
          <a:blip r:embed="rId3"/>
          <a:stretch>
            <a:fillRect/>
          </a:stretch>
        </p:blipFill>
        <p:spPr>
          <a:xfrm>
            <a:off x="142247" y="3202047"/>
            <a:ext cx="5754956" cy="2713568"/>
          </a:xfrm>
          <a:prstGeom prst="rect">
            <a:avLst/>
          </a:prstGeom>
        </p:spPr>
      </p:pic>
      <p:sp>
        <p:nvSpPr>
          <p:cNvPr id="36" name="Rectangle 35">
            <a:extLst>
              <a:ext uri="{FF2B5EF4-FFF2-40B4-BE49-F238E27FC236}">
                <a16:creationId xmlns:a16="http://schemas.microsoft.com/office/drawing/2014/main" id="{95A43D74-22E7-46CA-B103-3D6215670EA0}"/>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37" name="Rectangle 3">
            <a:extLst>
              <a:ext uri="{FF2B5EF4-FFF2-40B4-BE49-F238E27FC236}">
                <a16:creationId xmlns:a16="http://schemas.microsoft.com/office/drawing/2014/main" id="{44A5ED26-47F3-4C9B-9607-424EC19FF75F}"/>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Noise prediction</a:t>
            </a:r>
          </a:p>
        </p:txBody>
      </p:sp>
      <p:sp>
        <p:nvSpPr>
          <p:cNvPr id="48" name="Rectangle 47">
            <a:extLst>
              <a:ext uri="{FF2B5EF4-FFF2-40B4-BE49-F238E27FC236}">
                <a16:creationId xmlns:a16="http://schemas.microsoft.com/office/drawing/2014/main" id="{B489CB2E-A72A-48DA-9A35-1077E656202F}"/>
              </a:ext>
            </a:extLst>
          </p:cNvPr>
          <p:cNvSpPr/>
          <p:nvPr/>
        </p:nvSpPr>
        <p:spPr>
          <a:xfrm>
            <a:off x="419708" y="4764526"/>
            <a:ext cx="5066071" cy="1106129"/>
          </a:xfrm>
          <a:prstGeom prst="rect">
            <a:avLst/>
          </a:prstGeom>
          <a:noFill/>
          <a:ln>
            <a:solidFill>
              <a:srgbClr val="2917A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39">
            <a:extLst>
              <a:ext uri="{FF2B5EF4-FFF2-40B4-BE49-F238E27FC236}">
                <a16:creationId xmlns:a16="http://schemas.microsoft.com/office/drawing/2014/main" id="{67E9B626-74BC-43F7-9A7B-89A27A58D855}"/>
              </a:ext>
            </a:extLst>
          </p:cNvPr>
          <p:cNvSpPr/>
          <p:nvPr/>
        </p:nvSpPr>
        <p:spPr>
          <a:xfrm>
            <a:off x="142246" y="3202047"/>
            <a:ext cx="5727843" cy="2725396"/>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Arrow: Bent 40">
            <a:extLst>
              <a:ext uri="{FF2B5EF4-FFF2-40B4-BE49-F238E27FC236}">
                <a16:creationId xmlns:a16="http://schemas.microsoft.com/office/drawing/2014/main" id="{57F69FF6-D66A-4FB8-ACD4-E08291A91D8D}"/>
              </a:ext>
            </a:extLst>
          </p:cNvPr>
          <p:cNvSpPr/>
          <p:nvPr/>
        </p:nvSpPr>
        <p:spPr>
          <a:xfrm flipH="1" flipV="1">
            <a:off x="5897202" y="3037730"/>
            <a:ext cx="557975" cy="1696987"/>
          </a:xfrm>
          <a:prstGeom prst="bentArrow">
            <a:avLst>
              <a:gd name="adj1" fmla="val 23735"/>
              <a:gd name="adj2" fmla="val 27090"/>
              <a:gd name="adj3" fmla="val 17157"/>
              <a:gd name="adj4" fmla="val 43750"/>
            </a:avLst>
          </a:prstGeom>
          <a:solidFill>
            <a:schemeClr val="bg1">
              <a:lumMod val="65000"/>
            </a:schemeClr>
          </a:solid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6" name="Rectangle 55">
            <a:extLst>
              <a:ext uri="{FF2B5EF4-FFF2-40B4-BE49-F238E27FC236}">
                <a16:creationId xmlns:a16="http://schemas.microsoft.com/office/drawing/2014/main" id="{0B1C55EA-D4FB-47D9-BE96-6ADD8825BFB6}"/>
              </a:ext>
            </a:extLst>
          </p:cNvPr>
          <p:cNvSpPr/>
          <p:nvPr/>
        </p:nvSpPr>
        <p:spPr>
          <a:xfrm>
            <a:off x="6047158" y="2902938"/>
            <a:ext cx="1213128" cy="134793"/>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ctangle 56">
            <a:extLst>
              <a:ext uri="{FF2B5EF4-FFF2-40B4-BE49-F238E27FC236}">
                <a16:creationId xmlns:a16="http://schemas.microsoft.com/office/drawing/2014/main" id="{4657ADC4-B4D5-45AB-B4B7-2F979C0AC1D1}"/>
              </a:ext>
            </a:extLst>
          </p:cNvPr>
          <p:cNvSpPr/>
          <p:nvPr/>
        </p:nvSpPr>
        <p:spPr>
          <a:xfrm>
            <a:off x="209663" y="1047380"/>
            <a:ext cx="8696890" cy="830997"/>
          </a:xfrm>
          <a:prstGeom prst="rect">
            <a:avLst/>
          </a:prstGeom>
        </p:spPr>
        <p:txBody>
          <a:bodyPr wrap="square">
            <a:spAutoFit/>
          </a:bodyPr>
          <a:lstStyle/>
          <a:p>
            <a:pPr algn="just"/>
            <a:r>
              <a:rPr lang="en-US" sz="1600" dirty="0">
                <a:latin typeface="Arial Black" panose="020B0A04020102020204" pitchFamily="34" charset="0"/>
              </a:rPr>
              <a:t>Murmur downloads the most updated sun flux data from NOAA site and, performing a quadratic interpolation, calculates the flux at the frequency of interest and derives the sun noise in dB (Y-factor).</a:t>
            </a:r>
            <a:endParaRPr lang="it-IT" sz="1050" dirty="0">
              <a:latin typeface="Arial Black" panose="020B0A04020102020204" pitchFamily="34" charset="0"/>
            </a:endParaRPr>
          </a:p>
        </p:txBody>
      </p:sp>
      <p:grpSp>
        <p:nvGrpSpPr>
          <p:cNvPr id="10" name="Group 9">
            <a:extLst>
              <a:ext uri="{FF2B5EF4-FFF2-40B4-BE49-F238E27FC236}">
                <a16:creationId xmlns:a16="http://schemas.microsoft.com/office/drawing/2014/main" id="{516EC9C0-E33A-D95A-1BDB-524D154E41C9}"/>
              </a:ext>
            </a:extLst>
          </p:cNvPr>
          <p:cNvGrpSpPr/>
          <p:nvPr/>
        </p:nvGrpSpPr>
        <p:grpSpPr>
          <a:xfrm>
            <a:off x="302020" y="2984347"/>
            <a:ext cx="3503904" cy="1533659"/>
            <a:chOff x="273144" y="2791821"/>
            <a:chExt cx="3503904" cy="1533659"/>
          </a:xfrm>
        </p:grpSpPr>
        <p:sp>
          <p:nvSpPr>
            <p:cNvPr id="43" name="Rectangle 42">
              <a:extLst>
                <a:ext uri="{FF2B5EF4-FFF2-40B4-BE49-F238E27FC236}">
                  <a16:creationId xmlns:a16="http://schemas.microsoft.com/office/drawing/2014/main" id="{EC9923EC-BDEB-415E-A41B-3DA0628BAF5B}"/>
                </a:ext>
              </a:extLst>
            </p:cNvPr>
            <p:cNvSpPr/>
            <p:nvPr/>
          </p:nvSpPr>
          <p:spPr>
            <a:xfrm>
              <a:off x="273144" y="3323968"/>
              <a:ext cx="3037195" cy="1001512"/>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ctangle 44">
              <a:extLst>
                <a:ext uri="{FF2B5EF4-FFF2-40B4-BE49-F238E27FC236}">
                  <a16:creationId xmlns:a16="http://schemas.microsoft.com/office/drawing/2014/main" id="{FA965997-8A59-4E75-AFA3-10AFB104426C}"/>
                </a:ext>
              </a:extLst>
            </p:cNvPr>
            <p:cNvSpPr/>
            <p:nvPr/>
          </p:nvSpPr>
          <p:spPr>
            <a:xfrm>
              <a:off x="3439005" y="3323968"/>
              <a:ext cx="338043" cy="1001512"/>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Arrow: U-Turn 14">
              <a:extLst>
                <a:ext uri="{FF2B5EF4-FFF2-40B4-BE49-F238E27FC236}">
                  <a16:creationId xmlns:a16="http://schemas.microsoft.com/office/drawing/2014/main" id="{360C3E4C-2536-4C63-971C-0B6AB4E698F5}"/>
                </a:ext>
              </a:extLst>
            </p:cNvPr>
            <p:cNvSpPr/>
            <p:nvPr/>
          </p:nvSpPr>
          <p:spPr>
            <a:xfrm>
              <a:off x="1552832" y="2791821"/>
              <a:ext cx="2022390" cy="528028"/>
            </a:xfrm>
            <a:prstGeom prst="uturnArrow">
              <a:avLst>
                <a:gd name="adj1" fmla="val 17516"/>
                <a:gd name="adj2" fmla="val 19761"/>
                <a:gd name="adj3" fmla="val 22006"/>
                <a:gd name="adj4" fmla="val 43750"/>
                <a:gd name="adj5" fmla="val 96502"/>
              </a:avLst>
            </a:prstGeom>
            <a:solidFill>
              <a:schemeClr val="bg1">
                <a:lumMod val="65000"/>
              </a:schemeClr>
            </a:solid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grpSp>
      <p:grpSp>
        <p:nvGrpSpPr>
          <p:cNvPr id="11" name="Group 10">
            <a:extLst>
              <a:ext uri="{FF2B5EF4-FFF2-40B4-BE49-F238E27FC236}">
                <a16:creationId xmlns:a16="http://schemas.microsoft.com/office/drawing/2014/main" id="{EFABC63B-90AA-BE41-9EE3-8D2E5BE2C09C}"/>
              </a:ext>
            </a:extLst>
          </p:cNvPr>
          <p:cNvGrpSpPr/>
          <p:nvPr/>
        </p:nvGrpSpPr>
        <p:grpSpPr>
          <a:xfrm>
            <a:off x="3671484" y="2944134"/>
            <a:ext cx="2099165" cy="1436494"/>
            <a:chOff x="3642608" y="2751608"/>
            <a:chExt cx="2099165" cy="1436494"/>
          </a:xfrm>
        </p:grpSpPr>
        <p:sp>
          <p:nvSpPr>
            <p:cNvPr id="46" name="Rectangle 45">
              <a:extLst>
                <a:ext uri="{FF2B5EF4-FFF2-40B4-BE49-F238E27FC236}">
                  <a16:creationId xmlns:a16="http://schemas.microsoft.com/office/drawing/2014/main" id="{76D58D0C-599A-4663-B313-79F2180CDCC7}"/>
                </a:ext>
              </a:extLst>
            </p:cNvPr>
            <p:cNvSpPr/>
            <p:nvPr/>
          </p:nvSpPr>
          <p:spPr>
            <a:xfrm>
              <a:off x="3818238" y="3319849"/>
              <a:ext cx="1343253" cy="478423"/>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ctangle 46">
              <a:extLst>
                <a:ext uri="{FF2B5EF4-FFF2-40B4-BE49-F238E27FC236}">
                  <a16:creationId xmlns:a16="http://schemas.microsoft.com/office/drawing/2014/main" id="{5977FF2D-C64C-4965-8410-B46D4FB3CAE2}"/>
                </a:ext>
              </a:extLst>
            </p:cNvPr>
            <p:cNvSpPr/>
            <p:nvPr/>
          </p:nvSpPr>
          <p:spPr>
            <a:xfrm>
              <a:off x="3818238" y="3824294"/>
              <a:ext cx="1923535" cy="363808"/>
            </a:xfrm>
            <a:prstGeom prst="rect">
              <a:avLst/>
            </a:prstGeom>
            <a:noFill/>
            <a:ln>
              <a:solidFill>
                <a:srgbClr val="2917A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Arrow: U-Turn 49">
              <a:extLst>
                <a:ext uri="{FF2B5EF4-FFF2-40B4-BE49-F238E27FC236}">
                  <a16:creationId xmlns:a16="http://schemas.microsoft.com/office/drawing/2014/main" id="{B2D3E6C0-01C1-4558-BD08-DFFF41C8FDD7}"/>
                </a:ext>
              </a:extLst>
            </p:cNvPr>
            <p:cNvSpPr/>
            <p:nvPr/>
          </p:nvSpPr>
          <p:spPr>
            <a:xfrm>
              <a:off x="3642608" y="2751608"/>
              <a:ext cx="1001867" cy="568242"/>
            </a:xfrm>
            <a:prstGeom prst="uturnArrow">
              <a:avLst>
                <a:gd name="adj1" fmla="val 18344"/>
                <a:gd name="adj2" fmla="val 25000"/>
                <a:gd name="adj3" fmla="val 25000"/>
                <a:gd name="adj4" fmla="val 43750"/>
                <a:gd name="adj5" fmla="val 94955"/>
              </a:avLst>
            </a:prstGeom>
            <a:solidFill>
              <a:schemeClr val="bg1">
                <a:lumMod val="65000"/>
              </a:schemeClr>
            </a:solid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60" name="Rectangle 59">
            <a:extLst>
              <a:ext uri="{FF2B5EF4-FFF2-40B4-BE49-F238E27FC236}">
                <a16:creationId xmlns:a16="http://schemas.microsoft.com/office/drawing/2014/main" id="{AF345CC9-2FB8-456E-A2CB-9069BF420809}"/>
              </a:ext>
            </a:extLst>
          </p:cNvPr>
          <p:cNvSpPr/>
          <p:nvPr/>
        </p:nvSpPr>
        <p:spPr>
          <a:xfrm>
            <a:off x="321387" y="4562966"/>
            <a:ext cx="3512574" cy="98321"/>
          </a:xfrm>
          <a:prstGeom prst="rect">
            <a:avLst/>
          </a:prstGeom>
          <a:noFill/>
          <a:ln>
            <a:solidFill>
              <a:srgbClr val="2917A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ctangle 61">
            <a:extLst>
              <a:ext uri="{FF2B5EF4-FFF2-40B4-BE49-F238E27FC236}">
                <a16:creationId xmlns:a16="http://schemas.microsoft.com/office/drawing/2014/main" id="{CEE3C419-FA91-44EA-BE12-DFE45F1AF7AE}"/>
              </a:ext>
            </a:extLst>
          </p:cNvPr>
          <p:cNvSpPr/>
          <p:nvPr/>
        </p:nvSpPr>
        <p:spPr>
          <a:xfrm>
            <a:off x="149876" y="995736"/>
            <a:ext cx="8784461" cy="92222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oup 2">
            <a:extLst>
              <a:ext uri="{FF2B5EF4-FFF2-40B4-BE49-F238E27FC236}">
                <a16:creationId xmlns:a16="http://schemas.microsoft.com/office/drawing/2014/main" id="{1F71E5AB-7C49-CBD4-1A6B-76C020578DE4}"/>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A1EA2E96-F496-ADD6-6E70-9FF9AF5E90DD}"/>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6" name="TextBox 5">
              <a:extLst>
                <a:ext uri="{FF2B5EF4-FFF2-40B4-BE49-F238E27FC236}">
                  <a16:creationId xmlns:a16="http://schemas.microsoft.com/office/drawing/2014/main" id="{B4D637A9-C77C-2FF4-1C53-5EB848A4F53B}"/>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7" name="TextBox 6">
              <a:extLst>
                <a:ext uri="{FF2B5EF4-FFF2-40B4-BE49-F238E27FC236}">
                  <a16:creationId xmlns:a16="http://schemas.microsoft.com/office/drawing/2014/main" id="{1AF20216-54C3-22F0-652C-F4C6072A82ED}"/>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13" name="Rectangle 12">
            <a:extLst>
              <a:ext uri="{FF2B5EF4-FFF2-40B4-BE49-F238E27FC236}">
                <a16:creationId xmlns:a16="http://schemas.microsoft.com/office/drawing/2014/main" id="{22F6BEA1-4553-A6BE-7232-F776287E164B}"/>
              </a:ext>
            </a:extLst>
          </p:cNvPr>
          <p:cNvSpPr/>
          <p:nvPr/>
        </p:nvSpPr>
        <p:spPr>
          <a:xfrm>
            <a:off x="5190366" y="4006396"/>
            <a:ext cx="247637" cy="148719"/>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121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2670202-F5E9-7CEE-85F3-DCEDF8BC604C}"/>
              </a:ext>
            </a:extLst>
          </p:cNvPr>
          <p:cNvGrpSpPr/>
          <p:nvPr/>
        </p:nvGrpSpPr>
        <p:grpSpPr>
          <a:xfrm>
            <a:off x="87766" y="1539874"/>
            <a:ext cx="5502569" cy="2599391"/>
            <a:chOff x="87766" y="1539874"/>
            <a:chExt cx="5502569" cy="2599391"/>
          </a:xfrm>
        </p:grpSpPr>
        <p:grpSp>
          <p:nvGrpSpPr>
            <p:cNvPr id="18" name="Group 17">
              <a:extLst>
                <a:ext uri="{FF2B5EF4-FFF2-40B4-BE49-F238E27FC236}">
                  <a16:creationId xmlns:a16="http://schemas.microsoft.com/office/drawing/2014/main" id="{CE1980AF-003D-AF60-474F-9D27783B69E7}"/>
                </a:ext>
              </a:extLst>
            </p:cNvPr>
            <p:cNvGrpSpPr/>
            <p:nvPr/>
          </p:nvGrpSpPr>
          <p:grpSpPr>
            <a:xfrm>
              <a:off x="87766" y="1539874"/>
              <a:ext cx="5502569" cy="2599391"/>
              <a:chOff x="87766" y="1539874"/>
              <a:chExt cx="5502569" cy="2599391"/>
            </a:xfrm>
          </p:grpSpPr>
          <p:pic>
            <p:nvPicPr>
              <p:cNvPr id="2" name="Picture 1">
                <a:extLst>
                  <a:ext uri="{FF2B5EF4-FFF2-40B4-BE49-F238E27FC236}">
                    <a16:creationId xmlns:a16="http://schemas.microsoft.com/office/drawing/2014/main" id="{9BE0BA4D-CAB5-055E-634A-F34B3A84EE0A}"/>
                  </a:ext>
                </a:extLst>
              </p:cNvPr>
              <p:cNvPicPr>
                <a:picLocks noChangeAspect="1"/>
              </p:cNvPicPr>
              <p:nvPr/>
            </p:nvPicPr>
            <p:blipFill>
              <a:blip r:embed="rId2"/>
              <a:stretch>
                <a:fillRect/>
              </a:stretch>
            </p:blipFill>
            <p:spPr>
              <a:xfrm>
                <a:off x="113049" y="1556623"/>
                <a:ext cx="5477286" cy="2582642"/>
              </a:xfrm>
              <a:prstGeom prst="rect">
                <a:avLst/>
              </a:prstGeom>
            </p:spPr>
          </p:pic>
          <p:pic>
            <p:nvPicPr>
              <p:cNvPr id="8" name="Picture 7">
                <a:extLst>
                  <a:ext uri="{FF2B5EF4-FFF2-40B4-BE49-F238E27FC236}">
                    <a16:creationId xmlns:a16="http://schemas.microsoft.com/office/drawing/2014/main" id="{5FB374B9-B0B8-893C-DBA5-65A9973605D7}"/>
                  </a:ext>
                </a:extLst>
              </p:cNvPr>
              <p:cNvPicPr>
                <a:picLocks noChangeAspect="1"/>
              </p:cNvPicPr>
              <p:nvPr/>
            </p:nvPicPr>
            <p:blipFill>
              <a:blip r:embed="rId3"/>
              <a:stretch>
                <a:fillRect/>
              </a:stretch>
            </p:blipFill>
            <p:spPr>
              <a:xfrm>
                <a:off x="87766" y="1539874"/>
                <a:ext cx="5502569" cy="2599391"/>
              </a:xfrm>
              <a:prstGeom prst="rect">
                <a:avLst/>
              </a:prstGeom>
            </p:spPr>
          </p:pic>
        </p:grpSp>
        <p:sp>
          <p:nvSpPr>
            <p:cNvPr id="23" name="Rectangle 22">
              <a:extLst>
                <a:ext uri="{FF2B5EF4-FFF2-40B4-BE49-F238E27FC236}">
                  <a16:creationId xmlns:a16="http://schemas.microsoft.com/office/drawing/2014/main" id="{1F126143-B18D-4BF7-024A-0B437D040D4B}"/>
                </a:ext>
              </a:extLst>
            </p:cNvPr>
            <p:cNvSpPr/>
            <p:nvPr/>
          </p:nvSpPr>
          <p:spPr>
            <a:xfrm>
              <a:off x="5173298" y="2334033"/>
              <a:ext cx="263290" cy="113855"/>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6" name="Rectangle 35">
            <a:extLst>
              <a:ext uri="{FF2B5EF4-FFF2-40B4-BE49-F238E27FC236}">
                <a16:creationId xmlns:a16="http://schemas.microsoft.com/office/drawing/2014/main" id="{95A43D74-22E7-46CA-B103-3D6215670EA0}"/>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25" name="Rectangle 3">
            <a:extLst>
              <a:ext uri="{FF2B5EF4-FFF2-40B4-BE49-F238E27FC236}">
                <a16:creationId xmlns:a16="http://schemas.microsoft.com/office/drawing/2014/main" id="{9E7C339E-D891-4D6A-89F1-EFD1793CD6A7}"/>
              </a:ext>
            </a:extLst>
          </p:cNvPr>
          <p:cNvSpPr/>
          <p:nvPr/>
        </p:nvSpPr>
        <p:spPr>
          <a:xfrm>
            <a:off x="4347148" y="454846"/>
            <a:ext cx="4796853" cy="369332"/>
          </a:xfrm>
          <a:prstGeom prst="rect">
            <a:avLst/>
          </a:prstGeom>
        </p:spPr>
        <p:txBody>
          <a:bodyPr wrap="square">
            <a:spAutoFit/>
          </a:bodyPr>
          <a:lstStyle/>
          <a:p>
            <a:pPr algn="r">
              <a:spcBef>
                <a:spcPct val="50000"/>
              </a:spcBef>
            </a:pPr>
            <a:r>
              <a:rPr lang="it-IT" i="1" dirty="0">
                <a:latin typeface="Arial Black" panose="020B0A04020102020204" pitchFamily="34" charset="0"/>
              </a:rPr>
              <a:t>Sun Noise data base plotting</a:t>
            </a:r>
          </a:p>
        </p:txBody>
      </p:sp>
      <p:sp>
        <p:nvSpPr>
          <p:cNvPr id="19" name="TextBox 18">
            <a:extLst>
              <a:ext uri="{FF2B5EF4-FFF2-40B4-BE49-F238E27FC236}">
                <a16:creationId xmlns:a16="http://schemas.microsoft.com/office/drawing/2014/main" id="{DEAC9D83-B85E-5920-9D97-46B0F65331B9}"/>
              </a:ext>
            </a:extLst>
          </p:cNvPr>
          <p:cNvSpPr txBox="1"/>
          <p:nvPr/>
        </p:nvSpPr>
        <p:spPr>
          <a:xfrm>
            <a:off x="290718" y="864766"/>
            <a:ext cx="8740233" cy="523220"/>
          </a:xfrm>
          <a:prstGeom prst="rect">
            <a:avLst/>
          </a:prstGeom>
          <a:noFill/>
        </p:spPr>
        <p:txBody>
          <a:bodyPr wrap="square">
            <a:spAutoFit/>
          </a:bodyPr>
          <a:lstStyle/>
          <a:p>
            <a:r>
              <a:rPr lang="en-GB" sz="1400" dirty="0">
                <a:latin typeface="Arial Black" panose="020B0A04020102020204" pitchFamily="34" charset="0"/>
              </a:rPr>
              <a:t>By selecting the </a:t>
            </a:r>
            <a:r>
              <a:rPr lang="en-GB" sz="1400" i="1" dirty="0">
                <a:latin typeface="Arial Black" panose="020B0A04020102020204" pitchFamily="34" charset="0"/>
              </a:rPr>
              <a:t>Plot</a:t>
            </a:r>
            <a:r>
              <a:rPr lang="en-GB" sz="1400" dirty="0">
                <a:latin typeface="Arial Black" panose="020B0A04020102020204" pitchFamily="34" charset="0"/>
              </a:rPr>
              <a:t> function, MURMUR generates graphical representations of the data stored in the Sun noise database, offering several visualization options.</a:t>
            </a:r>
          </a:p>
        </p:txBody>
      </p:sp>
      <p:grpSp>
        <p:nvGrpSpPr>
          <p:cNvPr id="3" name="Group 2">
            <a:extLst>
              <a:ext uri="{FF2B5EF4-FFF2-40B4-BE49-F238E27FC236}">
                <a16:creationId xmlns:a16="http://schemas.microsoft.com/office/drawing/2014/main" id="{1FDDEDE3-F288-0AAF-9C05-44BB16B785B1}"/>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0A405EA5-C75B-E61A-E8BD-701576A7E65E}"/>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5" name="TextBox 4">
              <a:extLst>
                <a:ext uri="{FF2B5EF4-FFF2-40B4-BE49-F238E27FC236}">
                  <a16:creationId xmlns:a16="http://schemas.microsoft.com/office/drawing/2014/main" id="{57780E55-8873-4C9E-236F-381422CF30A4}"/>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6" name="TextBox 5">
              <a:extLst>
                <a:ext uri="{FF2B5EF4-FFF2-40B4-BE49-F238E27FC236}">
                  <a16:creationId xmlns:a16="http://schemas.microsoft.com/office/drawing/2014/main" id="{DC7B32A9-AC32-E3A7-27B5-04DFF80B8A58}"/>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7" name="Rectangle 6">
            <a:extLst>
              <a:ext uri="{FF2B5EF4-FFF2-40B4-BE49-F238E27FC236}">
                <a16:creationId xmlns:a16="http://schemas.microsoft.com/office/drawing/2014/main" id="{95D383D7-E18A-B36D-E075-9573D341F766}"/>
              </a:ext>
            </a:extLst>
          </p:cNvPr>
          <p:cNvSpPr/>
          <p:nvPr/>
        </p:nvSpPr>
        <p:spPr>
          <a:xfrm>
            <a:off x="113049" y="803211"/>
            <a:ext cx="8665191" cy="64633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oup 12">
            <a:extLst>
              <a:ext uri="{FF2B5EF4-FFF2-40B4-BE49-F238E27FC236}">
                <a16:creationId xmlns:a16="http://schemas.microsoft.com/office/drawing/2014/main" id="{63986A83-F46C-836F-5AE5-AB7BEBE492BE}"/>
              </a:ext>
            </a:extLst>
          </p:cNvPr>
          <p:cNvGrpSpPr/>
          <p:nvPr/>
        </p:nvGrpSpPr>
        <p:grpSpPr>
          <a:xfrm>
            <a:off x="4128262" y="1910036"/>
            <a:ext cx="4842846" cy="2328605"/>
            <a:chOff x="4282492" y="1930304"/>
            <a:chExt cx="4842846" cy="2328605"/>
          </a:xfrm>
        </p:grpSpPr>
        <p:pic>
          <p:nvPicPr>
            <p:cNvPr id="12" name="Picture 11">
              <a:extLst>
                <a:ext uri="{FF2B5EF4-FFF2-40B4-BE49-F238E27FC236}">
                  <a16:creationId xmlns:a16="http://schemas.microsoft.com/office/drawing/2014/main" id="{FC15F5DD-B9D1-8F86-1CC2-ACF3E6F8A1CA}"/>
                </a:ext>
              </a:extLst>
            </p:cNvPr>
            <p:cNvPicPr>
              <a:picLocks noChangeAspect="1"/>
            </p:cNvPicPr>
            <p:nvPr/>
          </p:nvPicPr>
          <p:blipFill>
            <a:blip r:embed="rId4"/>
            <a:stretch>
              <a:fillRect/>
            </a:stretch>
          </p:blipFill>
          <p:spPr>
            <a:xfrm>
              <a:off x="4282492" y="1934685"/>
              <a:ext cx="4806442" cy="2324224"/>
            </a:xfrm>
            <a:prstGeom prst="rect">
              <a:avLst/>
            </a:prstGeom>
          </p:spPr>
        </p:pic>
        <p:pic>
          <p:nvPicPr>
            <p:cNvPr id="9" name="Picture 8">
              <a:extLst>
                <a:ext uri="{FF2B5EF4-FFF2-40B4-BE49-F238E27FC236}">
                  <a16:creationId xmlns:a16="http://schemas.microsoft.com/office/drawing/2014/main" id="{1055B1E5-1253-BD27-1F37-55A01BCD9830}"/>
                </a:ext>
              </a:extLst>
            </p:cNvPr>
            <p:cNvPicPr>
              <a:picLocks noChangeAspect="1"/>
            </p:cNvPicPr>
            <p:nvPr/>
          </p:nvPicPr>
          <p:blipFill>
            <a:blip r:embed="rId3"/>
            <a:stretch>
              <a:fillRect/>
            </a:stretch>
          </p:blipFill>
          <p:spPr>
            <a:xfrm>
              <a:off x="4282492" y="1930304"/>
              <a:ext cx="4842846" cy="2328605"/>
            </a:xfrm>
            <a:prstGeom prst="rect">
              <a:avLst/>
            </a:prstGeom>
          </p:spPr>
        </p:pic>
      </p:grpSp>
      <p:grpSp>
        <p:nvGrpSpPr>
          <p:cNvPr id="15" name="Group 14">
            <a:extLst>
              <a:ext uri="{FF2B5EF4-FFF2-40B4-BE49-F238E27FC236}">
                <a16:creationId xmlns:a16="http://schemas.microsoft.com/office/drawing/2014/main" id="{99328D91-AA39-5F72-4AE3-10F129999D22}"/>
              </a:ext>
            </a:extLst>
          </p:cNvPr>
          <p:cNvGrpSpPr/>
          <p:nvPr/>
        </p:nvGrpSpPr>
        <p:grpSpPr>
          <a:xfrm>
            <a:off x="428655" y="3896033"/>
            <a:ext cx="4636629" cy="2226662"/>
            <a:chOff x="166008" y="3403996"/>
            <a:chExt cx="4636629" cy="2226662"/>
          </a:xfrm>
        </p:grpSpPr>
        <p:pic>
          <p:nvPicPr>
            <p:cNvPr id="14" name="Picture 13">
              <a:extLst>
                <a:ext uri="{FF2B5EF4-FFF2-40B4-BE49-F238E27FC236}">
                  <a16:creationId xmlns:a16="http://schemas.microsoft.com/office/drawing/2014/main" id="{9DB55A10-6686-11C4-3890-BE74309EBBF5}"/>
                </a:ext>
              </a:extLst>
            </p:cNvPr>
            <p:cNvPicPr>
              <a:picLocks noChangeAspect="1"/>
            </p:cNvPicPr>
            <p:nvPr/>
          </p:nvPicPr>
          <p:blipFill>
            <a:blip r:embed="rId5"/>
            <a:stretch>
              <a:fillRect/>
            </a:stretch>
          </p:blipFill>
          <p:spPr>
            <a:xfrm>
              <a:off x="230875" y="3403996"/>
              <a:ext cx="4571762" cy="2226662"/>
            </a:xfrm>
            <a:prstGeom prst="rect">
              <a:avLst/>
            </a:prstGeom>
          </p:spPr>
        </p:pic>
        <p:pic>
          <p:nvPicPr>
            <p:cNvPr id="10" name="Picture 9">
              <a:extLst>
                <a:ext uri="{FF2B5EF4-FFF2-40B4-BE49-F238E27FC236}">
                  <a16:creationId xmlns:a16="http://schemas.microsoft.com/office/drawing/2014/main" id="{F04755EA-3B09-4B01-B793-EA0083D0B0AE}"/>
                </a:ext>
              </a:extLst>
            </p:cNvPr>
            <p:cNvPicPr>
              <a:picLocks noChangeAspect="1"/>
            </p:cNvPicPr>
            <p:nvPr/>
          </p:nvPicPr>
          <p:blipFill>
            <a:blip r:embed="rId3"/>
            <a:stretch>
              <a:fillRect/>
            </a:stretch>
          </p:blipFill>
          <p:spPr>
            <a:xfrm>
              <a:off x="166008" y="3403996"/>
              <a:ext cx="4636629" cy="2226662"/>
            </a:xfrm>
            <a:prstGeom prst="rect">
              <a:avLst/>
            </a:prstGeom>
          </p:spPr>
        </p:pic>
      </p:grpSp>
      <p:grpSp>
        <p:nvGrpSpPr>
          <p:cNvPr id="17" name="Group 16">
            <a:extLst>
              <a:ext uri="{FF2B5EF4-FFF2-40B4-BE49-F238E27FC236}">
                <a16:creationId xmlns:a16="http://schemas.microsoft.com/office/drawing/2014/main" id="{CD0CB335-EE2A-46DF-A52C-A48E98820A4C}"/>
              </a:ext>
            </a:extLst>
          </p:cNvPr>
          <p:cNvGrpSpPr/>
          <p:nvPr/>
        </p:nvGrpSpPr>
        <p:grpSpPr>
          <a:xfrm>
            <a:off x="2476128" y="2957913"/>
            <a:ext cx="6358148" cy="3510004"/>
            <a:chOff x="3611648" y="3761203"/>
            <a:chExt cx="5477286" cy="2680229"/>
          </a:xfrm>
        </p:grpSpPr>
        <p:pic>
          <p:nvPicPr>
            <p:cNvPr id="16" name="Picture 15">
              <a:extLst>
                <a:ext uri="{FF2B5EF4-FFF2-40B4-BE49-F238E27FC236}">
                  <a16:creationId xmlns:a16="http://schemas.microsoft.com/office/drawing/2014/main" id="{8AC0D8B7-C88E-3A22-431F-21478B120BC7}"/>
                </a:ext>
              </a:extLst>
            </p:cNvPr>
            <p:cNvPicPr>
              <a:picLocks noChangeAspect="1"/>
            </p:cNvPicPr>
            <p:nvPr/>
          </p:nvPicPr>
          <p:blipFill>
            <a:blip r:embed="rId6"/>
            <a:stretch>
              <a:fillRect/>
            </a:stretch>
          </p:blipFill>
          <p:spPr>
            <a:xfrm>
              <a:off x="3611648" y="3761203"/>
              <a:ext cx="5463986" cy="2654206"/>
            </a:xfrm>
            <a:prstGeom prst="rect">
              <a:avLst/>
            </a:prstGeom>
          </p:spPr>
        </p:pic>
        <p:pic>
          <p:nvPicPr>
            <p:cNvPr id="11" name="Picture 10">
              <a:extLst>
                <a:ext uri="{FF2B5EF4-FFF2-40B4-BE49-F238E27FC236}">
                  <a16:creationId xmlns:a16="http://schemas.microsoft.com/office/drawing/2014/main" id="{70858DB0-DD24-976F-3AB2-15AECBC3230D}"/>
                </a:ext>
              </a:extLst>
            </p:cNvPr>
            <p:cNvPicPr>
              <a:picLocks noChangeAspect="1"/>
            </p:cNvPicPr>
            <p:nvPr/>
          </p:nvPicPr>
          <p:blipFill>
            <a:blip r:embed="rId3"/>
            <a:stretch>
              <a:fillRect/>
            </a:stretch>
          </p:blipFill>
          <p:spPr>
            <a:xfrm>
              <a:off x="3611648" y="3761204"/>
              <a:ext cx="5477286" cy="2680228"/>
            </a:xfrm>
            <a:prstGeom prst="rect">
              <a:avLst/>
            </a:prstGeom>
          </p:spPr>
        </p:pic>
      </p:grpSp>
    </p:spTree>
    <p:extLst>
      <p:ext uri="{BB962C8B-B14F-4D97-AF65-F5344CB8AC3E}">
        <p14:creationId xmlns:p14="http://schemas.microsoft.com/office/powerpoint/2010/main" val="200054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CF549-8E58-CDA2-6535-F3BD9DC8467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0BF5BC-70C8-2A93-5FD8-3FD49D75B128}"/>
              </a:ext>
            </a:extLst>
          </p:cNvPr>
          <p:cNvPicPr>
            <a:picLocks noChangeAspect="1"/>
          </p:cNvPicPr>
          <p:nvPr/>
        </p:nvPicPr>
        <p:blipFill>
          <a:blip r:embed="rId2"/>
          <a:stretch>
            <a:fillRect/>
          </a:stretch>
        </p:blipFill>
        <p:spPr>
          <a:xfrm>
            <a:off x="113048" y="1796246"/>
            <a:ext cx="3566100" cy="1681482"/>
          </a:xfrm>
          <a:prstGeom prst="rect">
            <a:avLst/>
          </a:prstGeom>
        </p:spPr>
      </p:pic>
      <p:sp>
        <p:nvSpPr>
          <p:cNvPr id="11" name="Rectangle 10">
            <a:extLst>
              <a:ext uri="{FF2B5EF4-FFF2-40B4-BE49-F238E27FC236}">
                <a16:creationId xmlns:a16="http://schemas.microsoft.com/office/drawing/2014/main" id="{B66FA040-A7B4-449F-CF59-1825DCCD9138}"/>
              </a:ext>
            </a:extLst>
          </p:cNvPr>
          <p:cNvSpPr/>
          <p:nvPr/>
        </p:nvSpPr>
        <p:spPr>
          <a:xfrm>
            <a:off x="113049" y="1765125"/>
            <a:ext cx="3566100" cy="1712603"/>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Picture 22">
            <a:extLst>
              <a:ext uri="{FF2B5EF4-FFF2-40B4-BE49-F238E27FC236}">
                <a16:creationId xmlns:a16="http://schemas.microsoft.com/office/drawing/2014/main" id="{49641D0E-1F5E-5B6B-EE75-CF6FE20608A2}"/>
              </a:ext>
            </a:extLst>
          </p:cNvPr>
          <p:cNvPicPr>
            <a:picLocks noChangeAspect="1"/>
          </p:cNvPicPr>
          <p:nvPr/>
        </p:nvPicPr>
        <p:blipFill rotWithShape="1">
          <a:blip r:embed="rId3"/>
          <a:srcRect l="28976" t="38000" r="28907" b="40622"/>
          <a:stretch/>
        </p:blipFill>
        <p:spPr>
          <a:xfrm>
            <a:off x="3632051" y="3554819"/>
            <a:ext cx="5229156" cy="1658924"/>
          </a:xfrm>
          <a:prstGeom prst="rect">
            <a:avLst/>
          </a:prstGeom>
        </p:spPr>
      </p:pic>
      <p:sp>
        <p:nvSpPr>
          <p:cNvPr id="36" name="Rectangle 35">
            <a:extLst>
              <a:ext uri="{FF2B5EF4-FFF2-40B4-BE49-F238E27FC236}">
                <a16:creationId xmlns:a16="http://schemas.microsoft.com/office/drawing/2014/main" id="{04DAA15C-AD6E-692B-EE1C-3D310FB49739}"/>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3" name="Rectangle 2">
            <a:extLst>
              <a:ext uri="{FF2B5EF4-FFF2-40B4-BE49-F238E27FC236}">
                <a16:creationId xmlns:a16="http://schemas.microsoft.com/office/drawing/2014/main" id="{3D7C3DCE-DBD1-7234-8941-F6DAAB9A2651}"/>
              </a:ext>
            </a:extLst>
          </p:cNvPr>
          <p:cNvSpPr/>
          <p:nvPr/>
        </p:nvSpPr>
        <p:spPr>
          <a:xfrm>
            <a:off x="411623" y="1016890"/>
            <a:ext cx="8732377" cy="246221"/>
          </a:xfrm>
          <a:prstGeom prst="rect">
            <a:avLst/>
          </a:prstGeom>
        </p:spPr>
        <p:txBody>
          <a:bodyPr wrap="square">
            <a:spAutoFit/>
          </a:bodyPr>
          <a:lstStyle/>
          <a:p>
            <a:pPr algn="just"/>
            <a:endParaRPr lang="it-IT" sz="1000" dirty="0">
              <a:latin typeface="Arial Black" panose="020B0A04020102020204" pitchFamily="34" charset="0"/>
            </a:endParaRPr>
          </a:p>
        </p:txBody>
      </p:sp>
      <p:sp>
        <p:nvSpPr>
          <p:cNvPr id="34" name="Rectangle 33">
            <a:extLst>
              <a:ext uri="{FF2B5EF4-FFF2-40B4-BE49-F238E27FC236}">
                <a16:creationId xmlns:a16="http://schemas.microsoft.com/office/drawing/2014/main" id="{C9820A12-9049-35A4-B823-FCB23A6C6518}"/>
              </a:ext>
            </a:extLst>
          </p:cNvPr>
          <p:cNvSpPr/>
          <p:nvPr/>
        </p:nvSpPr>
        <p:spPr>
          <a:xfrm>
            <a:off x="3632051" y="3565589"/>
            <a:ext cx="5229156" cy="1662120"/>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ctangle 41">
            <a:extLst>
              <a:ext uri="{FF2B5EF4-FFF2-40B4-BE49-F238E27FC236}">
                <a16:creationId xmlns:a16="http://schemas.microsoft.com/office/drawing/2014/main" id="{C8ABE599-022F-4B79-9491-F702B4F4E20B}"/>
              </a:ext>
            </a:extLst>
          </p:cNvPr>
          <p:cNvSpPr/>
          <p:nvPr/>
        </p:nvSpPr>
        <p:spPr>
          <a:xfrm>
            <a:off x="2426581" y="2635451"/>
            <a:ext cx="1154819" cy="69970"/>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TextBox 57">
            <a:extLst>
              <a:ext uri="{FF2B5EF4-FFF2-40B4-BE49-F238E27FC236}">
                <a16:creationId xmlns:a16="http://schemas.microsoft.com/office/drawing/2014/main" id="{386B47F3-E332-D09F-CCB0-4D9E0C139489}"/>
              </a:ext>
            </a:extLst>
          </p:cNvPr>
          <p:cNvSpPr txBox="1"/>
          <p:nvPr/>
        </p:nvSpPr>
        <p:spPr>
          <a:xfrm>
            <a:off x="173855" y="892781"/>
            <a:ext cx="8970145" cy="584775"/>
          </a:xfrm>
          <a:prstGeom prst="rect">
            <a:avLst/>
          </a:prstGeom>
          <a:noFill/>
        </p:spPr>
        <p:txBody>
          <a:bodyPr wrap="square" rtlCol="0">
            <a:spAutoFit/>
          </a:bodyPr>
          <a:lstStyle/>
          <a:p>
            <a:r>
              <a:rPr lang="en-GB" sz="1600" dirty="0">
                <a:latin typeface="Arial Black" panose="020B0A04020102020204" pitchFamily="34" charset="0"/>
              </a:rPr>
              <a:t>By selecting </a:t>
            </a:r>
            <a:r>
              <a:rPr lang="en-GB" sz="1600" i="1" dirty="0">
                <a:latin typeface="Arial Black" panose="020B0A04020102020204" pitchFamily="34" charset="0"/>
              </a:rPr>
              <a:t>Show Y-Factor for All Noise Sources</a:t>
            </a:r>
            <a:r>
              <a:rPr lang="en-GB" sz="1600" dirty="0">
                <a:latin typeface="Arial Black" panose="020B0A04020102020204" pitchFamily="34" charset="0"/>
              </a:rPr>
              <a:t>, MURMUR computes the expected noise level (Y-factor) for the principal noise sources.</a:t>
            </a:r>
            <a:endParaRPr lang="it-IT" sz="1600" b="1" dirty="0">
              <a:latin typeface="Arial Black" panose="020B0A04020102020204" pitchFamily="34" charset="0"/>
            </a:endParaRPr>
          </a:p>
        </p:txBody>
      </p:sp>
      <p:sp>
        <p:nvSpPr>
          <p:cNvPr id="63" name="Rectangle 62">
            <a:extLst>
              <a:ext uri="{FF2B5EF4-FFF2-40B4-BE49-F238E27FC236}">
                <a16:creationId xmlns:a16="http://schemas.microsoft.com/office/drawing/2014/main" id="{36400B90-A0E9-2FC3-7FC7-AE3AD501E63E}"/>
              </a:ext>
            </a:extLst>
          </p:cNvPr>
          <p:cNvSpPr/>
          <p:nvPr/>
        </p:nvSpPr>
        <p:spPr>
          <a:xfrm>
            <a:off x="113049" y="908673"/>
            <a:ext cx="8665191" cy="56441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TextBox 63">
            <a:extLst>
              <a:ext uri="{FF2B5EF4-FFF2-40B4-BE49-F238E27FC236}">
                <a16:creationId xmlns:a16="http://schemas.microsoft.com/office/drawing/2014/main" id="{D06B941B-C654-E42B-23E8-3434826E60D7}"/>
              </a:ext>
            </a:extLst>
          </p:cNvPr>
          <p:cNvSpPr txBox="1"/>
          <p:nvPr/>
        </p:nvSpPr>
        <p:spPr>
          <a:xfrm>
            <a:off x="69018" y="5256922"/>
            <a:ext cx="4715122" cy="577081"/>
          </a:xfrm>
          <a:prstGeom prst="rect">
            <a:avLst/>
          </a:prstGeom>
          <a:noFill/>
        </p:spPr>
        <p:txBody>
          <a:bodyPr wrap="square">
            <a:spAutoFit/>
          </a:bodyPr>
          <a:lstStyle/>
          <a:p>
            <a:r>
              <a:rPr lang="it-IT" sz="1050" b="1" i="1" u="sng" dirty="0">
                <a:latin typeface="Arial Black" panose="020B0A04020102020204" pitchFamily="34" charset="0"/>
              </a:rPr>
              <a:t>Reference :</a:t>
            </a:r>
          </a:p>
          <a:p>
            <a:endParaRPr lang="it-IT" sz="1050" b="1" i="1" u="sng" dirty="0">
              <a:latin typeface="Arial Black" panose="020B0A04020102020204" pitchFamily="34" charset="0"/>
            </a:endParaRPr>
          </a:p>
          <a:p>
            <a:endParaRPr lang="it-IT" sz="1050" i="1" u="sng" dirty="0"/>
          </a:p>
        </p:txBody>
      </p:sp>
      <p:sp>
        <p:nvSpPr>
          <p:cNvPr id="65" name="TextBox 64">
            <a:extLst>
              <a:ext uri="{FF2B5EF4-FFF2-40B4-BE49-F238E27FC236}">
                <a16:creationId xmlns:a16="http://schemas.microsoft.com/office/drawing/2014/main" id="{8832E9C2-BD2D-8093-B15B-C89E5C2BFA8A}"/>
              </a:ext>
            </a:extLst>
          </p:cNvPr>
          <p:cNvSpPr txBox="1"/>
          <p:nvPr/>
        </p:nvSpPr>
        <p:spPr>
          <a:xfrm>
            <a:off x="61981" y="5519624"/>
            <a:ext cx="8799224" cy="507831"/>
          </a:xfrm>
          <a:prstGeom prst="rect">
            <a:avLst/>
          </a:prstGeom>
          <a:noFill/>
        </p:spPr>
        <p:txBody>
          <a:bodyPr wrap="square" rtlCol="0">
            <a:spAutoFit/>
          </a:bodyPr>
          <a:lstStyle/>
          <a:p>
            <a:pPr marL="171450" indent="-171450">
              <a:buFont typeface="Wingdings" panose="05000000000000000000" pitchFamily="2" charset="2"/>
              <a:buChar char="Ø"/>
            </a:pPr>
            <a:r>
              <a:rPr lang="it-IT" sz="700" b="1" u="sng" dirty="0">
                <a:latin typeface="Arial Black" panose="020B0A04020102020204" pitchFamily="34" charset="0"/>
              </a:rPr>
              <a:t>3C273 </a:t>
            </a:r>
            <a:r>
              <a:rPr lang="it-IT" sz="700" b="1" u="sng" dirty="0" err="1">
                <a:latin typeface="Arial Black" panose="020B0A04020102020204" pitchFamily="34" charset="0"/>
              </a:rPr>
              <a:t>flux</a:t>
            </a:r>
            <a:r>
              <a:rPr lang="it-IT" sz="700" b="1" u="sng" dirty="0">
                <a:latin typeface="Arial Black" panose="020B0A04020102020204" pitchFamily="34" charset="0"/>
              </a:rPr>
              <a:t> </a:t>
            </a:r>
            <a:r>
              <a:rPr lang="it-IT" sz="700" b="1" u="sng" dirty="0" err="1">
                <a:latin typeface="Arial Black" panose="020B0A04020102020204" pitchFamily="34" charset="0"/>
              </a:rPr>
              <a:t>value</a:t>
            </a:r>
            <a:r>
              <a:rPr lang="it-IT" sz="700" b="1" u="sng" dirty="0">
                <a:latin typeface="Arial Black" panose="020B0A04020102020204" pitchFamily="34" charset="0"/>
              </a:rPr>
              <a:t> </a:t>
            </a:r>
            <a:r>
              <a:rPr lang="it-IT" sz="700" b="1" u="sng" dirty="0" err="1">
                <a:latin typeface="Arial Black" panose="020B0A04020102020204" pitchFamily="34" charset="0"/>
              </a:rPr>
              <a:t>is</a:t>
            </a:r>
            <a:r>
              <a:rPr lang="it-IT" sz="700" b="1" u="sng" dirty="0">
                <a:latin typeface="Arial Black" panose="020B0A04020102020204" pitchFamily="34" charset="0"/>
              </a:rPr>
              <a:t> </a:t>
            </a:r>
            <a:r>
              <a:rPr lang="it-IT" sz="700" b="1" u="sng" dirty="0" err="1">
                <a:latin typeface="Arial Black" panose="020B0A04020102020204" pitchFamily="34" charset="0"/>
              </a:rPr>
              <a:t>calculated</a:t>
            </a:r>
            <a:r>
              <a:rPr lang="it-IT" sz="700" b="1" u="sng" dirty="0">
                <a:latin typeface="Arial Black" panose="020B0A04020102020204" pitchFamily="34" charset="0"/>
              </a:rPr>
              <a:t> by </a:t>
            </a:r>
            <a:r>
              <a:rPr lang="it-IT" sz="700" b="1" u="sng" dirty="0" err="1">
                <a:latin typeface="Arial Black" panose="020B0A04020102020204" pitchFamily="34" charset="0"/>
              </a:rPr>
              <a:t>interpolation</a:t>
            </a:r>
            <a:r>
              <a:rPr lang="it-IT" sz="700" b="1" u="sng" dirty="0">
                <a:latin typeface="Arial Black" panose="020B0A04020102020204" pitchFamily="34" charset="0"/>
              </a:rPr>
              <a:t> of data </a:t>
            </a:r>
            <a:r>
              <a:rPr lang="it-IT" sz="700" b="1" u="sng" dirty="0" err="1">
                <a:latin typeface="Arial Black" panose="020B0A04020102020204" pitchFamily="34" charset="0"/>
              </a:rPr>
              <a:t>reported</a:t>
            </a:r>
            <a:r>
              <a:rPr lang="it-IT" sz="700" b="1" u="sng" dirty="0">
                <a:latin typeface="Arial Black" panose="020B0A04020102020204" pitchFamily="34" charset="0"/>
              </a:rPr>
              <a:t> in :</a:t>
            </a:r>
          </a:p>
          <a:p>
            <a:r>
              <a:rPr lang="fr-FR" sz="1000" i="1" dirty="0">
                <a:latin typeface="Arial Black" panose="020B0A04020102020204" pitchFamily="34" charset="0"/>
              </a:rPr>
              <a:t>             </a:t>
            </a:r>
            <a:r>
              <a:rPr lang="fr-FR" sz="700" i="1" dirty="0">
                <a:latin typeface="Arial Black" panose="020B0A04020102020204" pitchFamily="34" charset="0"/>
              </a:rPr>
              <a:t>M. </a:t>
            </a:r>
            <a:r>
              <a:rPr lang="fr-FR" sz="700" i="1" dirty="0" err="1">
                <a:latin typeface="Arial Black" panose="020B0A04020102020204" pitchFamily="34" charset="0"/>
              </a:rPr>
              <a:t>Türler</a:t>
            </a:r>
            <a:r>
              <a:rPr lang="fr-FR" sz="700" i="1" dirty="0">
                <a:latin typeface="Arial Black" panose="020B0A04020102020204" pitchFamily="34" charset="0"/>
              </a:rPr>
              <a:t>, S. </a:t>
            </a:r>
            <a:r>
              <a:rPr lang="fr-FR" sz="700" i="1" dirty="0" err="1">
                <a:latin typeface="Arial Black" panose="020B0A04020102020204" pitchFamily="34" charset="0"/>
              </a:rPr>
              <a:t>Paltani</a:t>
            </a:r>
            <a:r>
              <a:rPr lang="fr-FR" sz="700" i="1" dirty="0">
                <a:latin typeface="Arial Black" panose="020B0A04020102020204" pitchFamily="34" charset="0"/>
              </a:rPr>
              <a:t>, T.J.-L. Courvoisier, et al., « 30 </a:t>
            </a:r>
            <a:r>
              <a:rPr lang="fr-FR" sz="700" i="1" dirty="0" err="1">
                <a:latin typeface="Arial Black" panose="020B0A04020102020204" pitchFamily="34" charset="0"/>
              </a:rPr>
              <a:t>years</a:t>
            </a:r>
            <a:r>
              <a:rPr lang="fr-FR" sz="700" i="1" dirty="0">
                <a:latin typeface="Arial Black" panose="020B0A04020102020204" pitchFamily="34" charset="0"/>
              </a:rPr>
              <a:t> of multi-</a:t>
            </a:r>
            <a:r>
              <a:rPr lang="fr-FR" sz="700" i="1" dirty="0" err="1">
                <a:latin typeface="Arial Black" panose="020B0A04020102020204" pitchFamily="34" charset="0"/>
              </a:rPr>
              <a:t>wavelenght</a:t>
            </a:r>
            <a:r>
              <a:rPr lang="fr-FR" sz="700" i="1" dirty="0">
                <a:latin typeface="Arial Black" panose="020B0A04020102020204" pitchFamily="34" charset="0"/>
              </a:rPr>
              <a:t> observations of 3C273 », </a:t>
            </a:r>
            <a:r>
              <a:rPr lang="fr-FR" sz="700" i="1" dirty="0" err="1">
                <a:latin typeface="Arial Black" panose="020B0A04020102020204" pitchFamily="34" charset="0"/>
              </a:rPr>
              <a:t>Astronomy</a:t>
            </a:r>
            <a:r>
              <a:rPr lang="fr-FR" sz="700" i="1" dirty="0">
                <a:latin typeface="Arial Black" panose="020B0A04020102020204" pitchFamily="34" charset="0"/>
              </a:rPr>
              <a:t> &amp; </a:t>
            </a:r>
            <a:r>
              <a:rPr lang="fr-FR" sz="700" i="1" dirty="0" err="1">
                <a:latin typeface="Arial Black" panose="020B0A04020102020204" pitchFamily="34" charset="0"/>
              </a:rPr>
              <a:t>Astrophysics</a:t>
            </a:r>
            <a:r>
              <a:rPr lang="fr-FR" sz="700" i="1" dirty="0">
                <a:latin typeface="Arial Black" panose="020B0A04020102020204" pitchFamily="34" charset="0"/>
              </a:rPr>
              <a:t> </a:t>
            </a:r>
            <a:r>
              <a:rPr lang="fr-FR" sz="700" i="1" dirty="0" err="1">
                <a:latin typeface="Arial Black" panose="020B0A04020102020204" pitchFamily="34" charset="0"/>
              </a:rPr>
              <a:t>supplement</a:t>
            </a:r>
            <a:r>
              <a:rPr lang="fr-FR" sz="700" i="1" dirty="0">
                <a:latin typeface="Arial Black" panose="020B0A04020102020204" pitchFamily="34" charset="0"/>
              </a:rPr>
              <a:t> </a:t>
            </a:r>
            <a:r>
              <a:rPr lang="fr-FR" sz="700" i="1" dirty="0" err="1">
                <a:latin typeface="Arial Black" panose="020B0A04020102020204" pitchFamily="34" charset="0"/>
              </a:rPr>
              <a:t>series</a:t>
            </a:r>
            <a:r>
              <a:rPr lang="fr-FR" sz="700" i="1" dirty="0">
                <a:latin typeface="Arial Black" panose="020B0A04020102020204" pitchFamily="34" charset="0"/>
              </a:rPr>
              <a:t>, 1999</a:t>
            </a:r>
          </a:p>
          <a:p>
            <a:endParaRPr lang="it-IT" sz="1000" i="1" dirty="0">
              <a:latin typeface="Arial Black" panose="020B0A04020102020204" pitchFamily="34" charset="0"/>
            </a:endParaRPr>
          </a:p>
        </p:txBody>
      </p:sp>
      <p:sp>
        <p:nvSpPr>
          <p:cNvPr id="66" name="TextBox 65">
            <a:extLst>
              <a:ext uri="{FF2B5EF4-FFF2-40B4-BE49-F238E27FC236}">
                <a16:creationId xmlns:a16="http://schemas.microsoft.com/office/drawing/2014/main" id="{95E8FEBA-3507-1807-42F3-B72D2E0E90D9}"/>
              </a:ext>
            </a:extLst>
          </p:cNvPr>
          <p:cNvSpPr txBox="1"/>
          <p:nvPr/>
        </p:nvSpPr>
        <p:spPr>
          <a:xfrm>
            <a:off x="69019" y="5798267"/>
            <a:ext cx="8799224" cy="415498"/>
          </a:xfrm>
          <a:prstGeom prst="rect">
            <a:avLst/>
          </a:prstGeom>
          <a:noFill/>
        </p:spPr>
        <p:txBody>
          <a:bodyPr wrap="square" rtlCol="0">
            <a:spAutoFit/>
          </a:bodyPr>
          <a:lstStyle/>
          <a:p>
            <a:pPr marL="171450" indent="-171450">
              <a:buFont typeface="Wingdings" panose="05000000000000000000" pitchFamily="2" charset="2"/>
              <a:buChar char="Ø"/>
            </a:pPr>
            <a:r>
              <a:rPr lang="it-IT" sz="700" b="1" u="sng" dirty="0" err="1">
                <a:latin typeface="Arial Black" panose="020B0A04020102020204" pitchFamily="34" charset="0"/>
              </a:rPr>
              <a:t>Cassiopeia</a:t>
            </a:r>
            <a:r>
              <a:rPr lang="it-IT" sz="700" b="1" u="sng" dirty="0">
                <a:latin typeface="Arial Black" panose="020B0A04020102020204" pitchFamily="34" charset="0"/>
              </a:rPr>
              <a:t> A, Cygnus A, </a:t>
            </a:r>
            <a:r>
              <a:rPr lang="it-IT" sz="700" b="1" u="sng" dirty="0" err="1">
                <a:latin typeface="Arial Black" panose="020B0A04020102020204" pitchFamily="34" charset="0"/>
              </a:rPr>
              <a:t>Taurus</a:t>
            </a:r>
            <a:r>
              <a:rPr lang="it-IT" sz="700" b="1" u="sng" dirty="0">
                <a:latin typeface="Arial Black" panose="020B0A04020102020204" pitchFamily="34" charset="0"/>
              </a:rPr>
              <a:t> A, Virgo A  </a:t>
            </a:r>
            <a:r>
              <a:rPr lang="it-IT" sz="700" b="1" u="sng" dirty="0" err="1">
                <a:latin typeface="Arial Black" panose="020B0A04020102020204" pitchFamily="34" charset="0"/>
              </a:rPr>
              <a:t>flux</a:t>
            </a:r>
            <a:r>
              <a:rPr lang="it-IT" sz="700" b="1" u="sng" dirty="0">
                <a:latin typeface="Arial Black" panose="020B0A04020102020204" pitchFamily="34" charset="0"/>
              </a:rPr>
              <a:t> </a:t>
            </a:r>
            <a:r>
              <a:rPr lang="it-IT" sz="700" b="1" u="sng" dirty="0" err="1">
                <a:latin typeface="Arial Black" panose="020B0A04020102020204" pitchFamily="34" charset="0"/>
              </a:rPr>
              <a:t>values</a:t>
            </a:r>
            <a:r>
              <a:rPr lang="it-IT" sz="700" b="1" u="sng" dirty="0">
                <a:latin typeface="Arial Black" panose="020B0A04020102020204" pitchFamily="34" charset="0"/>
              </a:rPr>
              <a:t> are </a:t>
            </a:r>
            <a:r>
              <a:rPr lang="it-IT" sz="700" b="1" u="sng" dirty="0" err="1">
                <a:latin typeface="Arial Black" panose="020B0A04020102020204" pitchFamily="34" charset="0"/>
              </a:rPr>
              <a:t>calculated</a:t>
            </a:r>
            <a:r>
              <a:rPr lang="it-IT" sz="700" b="1" u="sng" dirty="0">
                <a:latin typeface="Arial Black" panose="020B0A04020102020204" pitchFamily="34" charset="0"/>
              </a:rPr>
              <a:t> by </a:t>
            </a:r>
            <a:r>
              <a:rPr lang="it-IT" sz="700" b="1" u="sng" dirty="0" err="1">
                <a:latin typeface="Arial Black" panose="020B0A04020102020204" pitchFamily="34" charset="0"/>
              </a:rPr>
              <a:t>interpolation</a:t>
            </a:r>
            <a:r>
              <a:rPr lang="it-IT" sz="700" b="1" u="sng" dirty="0">
                <a:latin typeface="Arial Black" panose="020B0A04020102020204" pitchFamily="34" charset="0"/>
              </a:rPr>
              <a:t> of data </a:t>
            </a:r>
            <a:r>
              <a:rPr lang="it-IT" sz="700" b="1" u="sng" dirty="0" err="1">
                <a:latin typeface="Arial Black" panose="020B0A04020102020204" pitchFamily="34" charset="0"/>
              </a:rPr>
              <a:t>reported</a:t>
            </a:r>
            <a:r>
              <a:rPr lang="it-IT" sz="700" b="1" u="sng" dirty="0">
                <a:latin typeface="Arial Black" panose="020B0A04020102020204" pitchFamily="34" charset="0"/>
              </a:rPr>
              <a:t> in </a:t>
            </a:r>
            <a:r>
              <a:rPr lang="it-IT" sz="700" dirty="0">
                <a:latin typeface="Arial Black" panose="020B0A04020102020204" pitchFamily="34" charset="0"/>
              </a:rPr>
              <a:t>:</a:t>
            </a:r>
          </a:p>
          <a:p>
            <a:r>
              <a:rPr lang="fr-FR" sz="700" dirty="0">
                <a:latin typeface="Arial Black" panose="020B0A04020102020204" pitchFamily="34" charset="0"/>
              </a:rPr>
              <a:t>                 </a:t>
            </a:r>
            <a:r>
              <a:rPr lang="fr-FR" sz="700" i="1" dirty="0">
                <a:latin typeface="Arial Black" panose="020B0A04020102020204" pitchFamily="34" charset="0"/>
              </a:rPr>
              <a:t>J.W.M. </a:t>
            </a:r>
            <a:r>
              <a:rPr lang="fr-FR" sz="700" i="1" dirty="0" err="1">
                <a:latin typeface="Arial Black" panose="020B0A04020102020204" pitchFamily="34" charset="0"/>
              </a:rPr>
              <a:t>Baars</a:t>
            </a:r>
            <a:r>
              <a:rPr lang="fr-FR" sz="700" i="1" dirty="0">
                <a:latin typeface="Arial Black" panose="020B0A04020102020204" pitchFamily="34" charset="0"/>
              </a:rPr>
              <a:t>, P.G. </a:t>
            </a:r>
            <a:r>
              <a:rPr lang="fr-FR" sz="700" i="1" dirty="0" err="1">
                <a:latin typeface="Arial Black" panose="020B0A04020102020204" pitchFamily="34" charset="0"/>
              </a:rPr>
              <a:t>Mezger</a:t>
            </a:r>
            <a:r>
              <a:rPr lang="fr-FR" sz="700" i="1" dirty="0">
                <a:latin typeface="Arial Black" panose="020B0A04020102020204" pitchFamily="34" charset="0"/>
              </a:rPr>
              <a:t>, </a:t>
            </a:r>
            <a:r>
              <a:rPr lang="fr-FR" sz="700" i="1" dirty="0" err="1">
                <a:latin typeface="Arial Black" panose="020B0A04020102020204" pitchFamily="34" charset="0"/>
              </a:rPr>
              <a:t>H.Wendker</a:t>
            </a:r>
            <a:r>
              <a:rPr lang="fr-FR" sz="700" i="1" dirty="0">
                <a:latin typeface="Arial Black" panose="020B0A04020102020204" pitchFamily="34" charset="0"/>
              </a:rPr>
              <a:t> « The flux </a:t>
            </a:r>
            <a:r>
              <a:rPr lang="fr-FR" sz="700" i="1" dirty="0" err="1">
                <a:latin typeface="Arial Black" panose="020B0A04020102020204" pitchFamily="34" charset="0"/>
              </a:rPr>
              <a:t>density</a:t>
            </a:r>
            <a:r>
              <a:rPr lang="fr-FR" sz="700" i="1" dirty="0">
                <a:latin typeface="Arial Black" panose="020B0A04020102020204" pitchFamily="34" charset="0"/>
              </a:rPr>
              <a:t> values of standard sources </a:t>
            </a:r>
            <a:r>
              <a:rPr lang="fr-FR" sz="700" i="1" dirty="0" err="1">
                <a:latin typeface="Arial Black" panose="020B0A04020102020204" pitchFamily="34" charset="0"/>
              </a:rPr>
              <a:t>used</a:t>
            </a:r>
            <a:r>
              <a:rPr lang="fr-FR" sz="700" i="1" dirty="0">
                <a:latin typeface="Arial Black" panose="020B0A04020102020204" pitchFamily="34" charset="0"/>
              </a:rPr>
              <a:t> for </a:t>
            </a:r>
            <a:r>
              <a:rPr lang="fr-FR" sz="700" i="1" dirty="0" err="1">
                <a:latin typeface="Arial Black" panose="020B0A04020102020204" pitchFamily="34" charset="0"/>
              </a:rPr>
              <a:t>antenna</a:t>
            </a:r>
            <a:r>
              <a:rPr lang="fr-FR" sz="700" i="1" dirty="0">
                <a:latin typeface="Arial Black" panose="020B0A04020102020204" pitchFamily="34" charset="0"/>
              </a:rPr>
              <a:t> calibration », </a:t>
            </a:r>
            <a:r>
              <a:rPr lang="fr-FR" sz="700" i="1" dirty="0" err="1">
                <a:latin typeface="Arial Black" panose="020B0A04020102020204" pitchFamily="34" charset="0"/>
              </a:rPr>
              <a:t>NRAO,Green</a:t>
            </a:r>
            <a:r>
              <a:rPr lang="fr-FR" sz="700" i="1" dirty="0">
                <a:latin typeface="Arial Black" panose="020B0A04020102020204" pitchFamily="34" charset="0"/>
              </a:rPr>
              <a:t> Bank, West Virginia 1964</a:t>
            </a:r>
          </a:p>
          <a:p>
            <a:endParaRPr lang="it-IT" sz="700" i="1" dirty="0">
              <a:latin typeface="Arial Black" panose="020B0A04020102020204" pitchFamily="34" charset="0"/>
            </a:endParaRPr>
          </a:p>
        </p:txBody>
      </p:sp>
      <p:sp>
        <p:nvSpPr>
          <p:cNvPr id="67" name="TextBox 66">
            <a:extLst>
              <a:ext uri="{FF2B5EF4-FFF2-40B4-BE49-F238E27FC236}">
                <a16:creationId xmlns:a16="http://schemas.microsoft.com/office/drawing/2014/main" id="{B4028AF4-8A04-3BBD-F059-FC0DC466BD30}"/>
              </a:ext>
            </a:extLst>
          </p:cNvPr>
          <p:cNvSpPr txBox="1"/>
          <p:nvPr/>
        </p:nvSpPr>
        <p:spPr>
          <a:xfrm>
            <a:off x="69018" y="6046325"/>
            <a:ext cx="8799224" cy="523220"/>
          </a:xfrm>
          <a:prstGeom prst="rect">
            <a:avLst/>
          </a:prstGeom>
          <a:noFill/>
        </p:spPr>
        <p:txBody>
          <a:bodyPr wrap="square" rtlCol="0">
            <a:spAutoFit/>
          </a:bodyPr>
          <a:lstStyle/>
          <a:p>
            <a:pPr marL="171450" indent="-171450">
              <a:buFont typeface="Wingdings" panose="05000000000000000000" pitchFamily="2" charset="2"/>
              <a:buChar char="Ø"/>
            </a:pPr>
            <a:r>
              <a:rPr lang="it-IT" sz="700" b="1" u="sng" dirty="0">
                <a:latin typeface="Arial Black" panose="020B0A04020102020204" pitchFamily="34" charset="0"/>
              </a:rPr>
              <a:t>Moon flux value is calculated with a dedicated algorithm based on :</a:t>
            </a:r>
          </a:p>
          <a:p>
            <a:r>
              <a:rPr lang="fr-FR" sz="700" i="1" dirty="0">
                <a:latin typeface="Arial Black" panose="020B0A04020102020204" pitchFamily="34" charset="0"/>
              </a:rPr>
              <a:t>                a) J. </a:t>
            </a:r>
            <a:r>
              <a:rPr lang="it-IT" sz="700" i="1" dirty="0" err="1">
                <a:latin typeface="Arial Black" panose="020B0A04020102020204" pitchFamily="34" charset="0"/>
              </a:rPr>
              <a:t>Köppen</a:t>
            </a:r>
            <a:r>
              <a:rPr lang="it-IT" sz="700" i="1" dirty="0">
                <a:latin typeface="Arial Black" panose="020B0A04020102020204" pitchFamily="34" charset="0"/>
              </a:rPr>
              <a:t> ,</a:t>
            </a:r>
            <a:r>
              <a:rPr lang="fr-FR" sz="700" i="1" dirty="0">
                <a:latin typeface="Arial Black" panose="020B0A04020102020204" pitchFamily="34" charset="0"/>
              </a:rPr>
              <a:t> « </a:t>
            </a:r>
            <a:r>
              <a:rPr lang="it-IT" sz="700" i="1" dirty="0" err="1">
                <a:latin typeface="Arial Black" panose="020B0A04020102020204" pitchFamily="34" charset="0"/>
              </a:rPr>
              <a:t>Observation</a:t>
            </a:r>
            <a:r>
              <a:rPr lang="it-IT" sz="700" i="1" dirty="0">
                <a:latin typeface="Arial Black" panose="020B0A04020102020204" pitchFamily="34" charset="0"/>
              </a:rPr>
              <a:t> of the Moon» , https://portia.astrophysik.uni-kiel.de/~koeppen/10GHz/moon.html</a:t>
            </a:r>
          </a:p>
          <a:p>
            <a:r>
              <a:rPr lang="fr-FR" sz="700" i="1" dirty="0">
                <a:latin typeface="Arial Black" panose="020B0A04020102020204" pitchFamily="34" charset="0"/>
              </a:rPr>
              <a:t>                b) </a:t>
            </a:r>
            <a:r>
              <a:rPr lang="fr-FR" sz="700" i="1" dirty="0" err="1">
                <a:latin typeface="Arial Black" panose="020B0A04020102020204" pitchFamily="34" charset="0"/>
              </a:rPr>
              <a:t>D.Morabito</a:t>
            </a:r>
            <a:r>
              <a:rPr lang="fr-FR" sz="700" i="1" dirty="0">
                <a:latin typeface="Arial Black" panose="020B0A04020102020204" pitchFamily="34" charset="0"/>
              </a:rPr>
              <a:t>, </a:t>
            </a:r>
            <a:r>
              <a:rPr lang="fr-FR" sz="700" i="1" dirty="0" err="1">
                <a:latin typeface="Arial Black" panose="020B0A04020102020204" pitchFamily="34" charset="0"/>
              </a:rPr>
              <a:t>W.Imbriale</a:t>
            </a:r>
            <a:r>
              <a:rPr lang="fr-FR" sz="700" i="1" dirty="0">
                <a:latin typeface="Arial Black" panose="020B0A04020102020204" pitchFamily="34" charset="0"/>
              </a:rPr>
              <a:t>, </a:t>
            </a:r>
            <a:r>
              <a:rPr lang="fr-FR" sz="700" i="1" dirty="0" err="1">
                <a:latin typeface="Arial Black" panose="020B0A04020102020204" pitchFamily="34" charset="0"/>
              </a:rPr>
              <a:t>S.Keihm</a:t>
            </a:r>
            <a:r>
              <a:rPr lang="fr-FR" sz="700" i="1" dirty="0">
                <a:latin typeface="Arial Black" panose="020B0A04020102020204" pitchFamily="34" charset="0"/>
              </a:rPr>
              <a:t> « </a:t>
            </a:r>
            <a:r>
              <a:rPr lang="fr-FR" sz="700" i="1" dirty="0" err="1">
                <a:latin typeface="Arial Black" panose="020B0A04020102020204" pitchFamily="34" charset="0"/>
              </a:rPr>
              <a:t>Observing</a:t>
            </a:r>
            <a:r>
              <a:rPr lang="fr-FR" sz="700" i="1" dirty="0">
                <a:latin typeface="Arial Black" panose="020B0A04020102020204" pitchFamily="34" charset="0"/>
              </a:rPr>
              <a:t> the </a:t>
            </a:r>
            <a:r>
              <a:rPr lang="fr-FR" sz="700" i="1" dirty="0" err="1">
                <a:latin typeface="Arial Black" panose="020B0A04020102020204" pitchFamily="34" charset="0"/>
              </a:rPr>
              <a:t>moon</a:t>
            </a:r>
            <a:r>
              <a:rPr lang="fr-FR" sz="700" i="1" dirty="0">
                <a:latin typeface="Arial Black" panose="020B0A04020102020204" pitchFamily="34" charset="0"/>
              </a:rPr>
              <a:t> at </a:t>
            </a:r>
            <a:r>
              <a:rPr lang="fr-FR" sz="700" i="1" dirty="0" err="1">
                <a:latin typeface="Arial Black" panose="020B0A04020102020204" pitchFamily="34" charset="0"/>
              </a:rPr>
              <a:t>microwave</a:t>
            </a:r>
            <a:r>
              <a:rPr lang="fr-FR" sz="700" i="1" dirty="0">
                <a:latin typeface="Arial Black" panose="020B0A04020102020204" pitchFamily="34" charset="0"/>
              </a:rPr>
              <a:t> </a:t>
            </a:r>
            <a:r>
              <a:rPr lang="fr-FR" sz="700" i="1" dirty="0" err="1">
                <a:latin typeface="Arial Black" panose="020B0A04020102020204" pitchFamily="34" charset="0"/>
              </a:rPr>
              <a:t>frequencies</a:t>
            </a:r>
            <a:r>
              <a:rPr lang="fr-FR" sz="700" i="1" dirty="0">
                <a:latin typeface="Arial Black" panose="020B0A04020102020204" pitchFamily="34" charset="0"/>
              </a:rPr>
              <a:t> </a:t>
            </a:r>
            <a:r>
              <a:rPr lang="fr-FR" sz="700" i="1" dirty="0" err="1">
                <a:latin typeface="Arial Black" panose="020B0A04020102020204" pitchFamily="34" charset="0"/>
              </a:rPr>
              <a:t>using</a:t>
            </a:r>
            <a:r>
              <a:rPr lang="fr-FR" sz="700" i="1" dirty="0">
                <a:latin typeface="Arial Black" panose="020B0A04020102020204" pitchFamily="34" charset="0"/>
              </a:rPr>
              <a:t> a large-</a:t>
            </a:r>
            <a:r>
              <a:rPr lang="fr-FR" sz="700" i="1" dirty="0" err="1">
                <a:latin typeface="Arial Black" panose="020B0A04020102020204" pitchFamily="34" charset="0"/>
              </a:rPr>
              <a:t>diameter</a:t>
            </a:r>
            <a:r>
              <a:rPr lang="fr-FR" sz="700" i="1" dirty="0">
                <a:latin typeface="Arial Black" panose="020B0A04020102020204" pitchFamily="34" charset="0"/>
              </a:rPr>
              <a:t> </a:t>
            </a:r>
            <a:r>
              <a:rPr lang="fr-FR" sz="700" i="1" dirty="0" err="1">
                <a:latin typeface="Arial Black" panose="020B0A04020102020204" pitchFamily="34" charset="0"/>
              </a:rPr>
              <a:t>deep</a:t>
            </a:r>
            <a:r>
              <a:rPr lang="fr-FR" sz="700" i="1" dirty="0">
                <a:latin typeface="Arial Black" panose="020B0A04020102020204" pitchFamily="34" charset="0"/>
              </a:rPr>
              <a:t> </a:t>
            </a:r>
            <a:r>
              <a:rPr lang="fr-FR" sz="700" i="1" dirty="0" err="1">
                <a:latin typeface="Arial Black" panose="020B0A04020102020204" pitchFamily="34" charset="0"/>
              </a:rPr>
              <a:t>space</a:t>
            </a:r>
            <a:r>
              <a:rPr lang="fr-FR" sz="700" i="1" dirty="0">
                <a:latin typeface="Arial Black" panose="020B0A04020102020204" pitchFamily="34" charset="0"/>
              </a:rPr>
              <a:t> network </a:t>
            </a:r>
            <a:r>
              <a:rPr lang="fr-FR" sz="700" i="1" dirty="0" err="1">
                <a:latin typeface="Arial Black" panose="020B0A04020102020204" pitchFamily="34" charset="0"/>
              </a:rPr>
              <a:t>antenna</a:t>
            </a:r>
            <a:r>
              <a:rPr lang="fr-FR" sz="700" i="1" dirty="0">
                <a:latin typeface="Arial Black" panose="020B0A04020102020204" pitchFamily="34" charset="0"/>
              </a:rPr>
              <a:t> », IEEE Transactions on</a:t>
            </a:r>
          </a:p>
          <a:p>
            <a:r>
              <a:rPr lang="fr-FR" sz="700" i="1" dirty="0">
                <a:latin typeface="Arial Black" panose="020B0A04020102020204" pitchFamily="34" charset="0"/>
              </a:rPr>
              <a:t>                    </a:t>
            </a:r>
            <a:r>
              <a:rPr lang="fr-FR" sz="700" i="1" dirty="0" err="1">
                <a:latin typeface="Arial Black" panose="020B0A04020102020204" pitchFamily="34" charset="0"/>
              </a:rPr>
              <a:t>antennas</a:t>
            </a:r>
            <a:r>
              <a:rPr lang="fr-FR" sz="700" i="1" dirty="0">
                <a:latin typeface="Arial Black" panose="020B0A04020102020204" pitchFamily="34" charset="0"/>
              </a:rPr>
              <a:t> and propagation , 2008</a:t>
            </a:r>
          </a:p>
        </p:txBody>
      </p:sp>
      <p:grpSp>
        <p:nvGrpSpPr>
          <p:cNvPr id="4" name="Group 3">
            <a:extLst>
              <a:ext uri="{FF2B5EF4-FFF2-40B4-BE49-F238E27FC236}">
                <a16:creationId xmlns:a16="http://schemas.microsoft.com/office/drawing/2014/main" id="{4A532E03-C2CE-39FB-2E42-B73F4BF627B2}"/>
              </a:ext>
            </a:extLst>
          </p:cNvPr>
          <p:cNvGrpSpPr/>
          <p:nvPr/>
        </p:nvGrpSpPr>
        <p:grpSpPr>
          <a:xfrm>
            <a:off x="18660" y="6577808"/>
            <a:ext cx="9106678" cy="280192"/>
            <a:chOff x="18660" y="6577808"/>
            <a:chExt cx="9106678" cy="280192"/>
          </a:xfrm>
        </p:grpSpPr>
        <p:sp>
          <p:nvSpPr>
            <p:cNvPr id="5" name="Rectangle 4">
              <a:extLst>
                <a:ext uri="{FF2B5EF4-FFF2-40B4-BE49-F238E27FC236}">
                  <a16:creationId xmlns:a16="http://schemas.microsoft.com/office/drawing/2014/main" id="{388BE5AD-6AD3-7C1B-A52F-DF95DEF0A494}"/>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7" name="TextBox 6">
              <a:extLst>
                <a:ext uri="{FF2B5EF4-FFF2-40B4-BE49-F238E27FC236}">
                  <a16:creationId xmlns:a16="http://schemas.microsoft.com/office/drawing/2014/main" id="{B1527B0C-8C11-8CAB-601F-4F54ED8074C1}"/>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8" name="TextBox 7">
              <a:extLst>
                <a:ext uri="{FF2B5EF4-FFF2-40B4-BE49-F238E27FC236}">
                  <a16:creationId xmlns:a16="http://schemas.microsoft.com/office/drawing/2014/main" id="{6A71D6C5-B4F1-FEB8-C5AA-77E8594261A0}"/>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10" name="Rectangle 3">
            <a:extLst>
              <a:ext uri="{FF2B5EF4-FFF2-40B4-BE49-F238E27FC236}">
                <a16:creationId xmlns:a16="http://schemas.microsoft.com/office/drawing/2014/main" id="{116A9690-6E64-710F-BF87-AA61F51CE036}"/>
              </a:ext>
            </a:extLst>
          </p:cNvPr>
          <p:cNvSpPr/>
          <p:nvPr/>
        </p:nvSpPr>
        <p:spPr>
          <a:xfrm>
            <a:off x="1491916" y="454846"/>
            <a:ext cx="7652086" cy="369332"/>
          </a:xfrm>
          <a:prstGeom prst="rect">
            <a:avLst/>
          </a:prstGeom>
        </p:spPr>
        <p:txBody>
          <a:bodyPr wrap="square">
            <a:spAutoFit/>
          </a:bodyPr>
          <a:lstStyle/>
          <a:p>
            <a:pPr algn="r">
              <a:spcBef>
                <a:spcPct val="50000"/>
              </a:spcBef>
            </a:pPr>
            <a:r>
              <a:rPr lang="it-IT" i="1" dirty="0">
                <a:latin typeface="Arial Black" panose="020B0A04020102020204" pitchFamily="34" charset="0"/>
              </a:rPr>
              <a:t>Noise prediction from major cosmic sources</a:t>
            </a:r>
          </a:p>
        </p:txBody>
      </p:sp>
      <p:sp>
        <p:nvSpPr>
          <p:cNvPr id="19" name="TextBox 18">
            <a:extLst>
              <a:ext uri="{FF2B5EF4-FFF2-40B4-BE49-F238E27FC236}">
                <a16:creationId xmlns:a16="http://schemas.microsoft.com/office/drawing/2014/main" id="{095501BE-9DCC-E544-E6C5-A8457DAB2D5B}"/>
              </a:ext>
            </a:extLst>
          </p:cNvPr>
          <p:cNvSpPr txBox="1"/>
          <p:nvPr/>
        </p:nvSpPr>
        <p:spPr>
          <a:xfrm>
            <a:off x="3711974" y="1673356"/>
            <a:ext cx="5156270" cy="1815882"/>
          </a:xfrm>
          <a:prstGeom prst="rect">
            <a:avLst/>
          </a:prstGeom>
          <a:noFill/>
        </p:spPr>
        <p:txBody>
          <a:bodyPr wrap="square">
            <a:spAutoFit/>
          </a:bodyPr>
          <a:lstStyle/>
          <a:p>
            <a:pPr marL="171450" indent="-171450">
              <a:buFont typeface="Wingdings" panose="05000000000000000000" pitchFamily="2" charset="2"/>
              <a:buChar char="Ø"/>
            </a:pPr>
            <a:r>
              <a:rPr lang="en-GB" sz="1400" dirty="0">
                <a:latin typeface="Arial Black" panose="020B0A04020102020204" pitchFamily="34" charset="0"/>
              </a:rPr>
              <a:t>Lunar noise is estimated via an algorithm that derives flux from surface temperature, accounting for lunar age (</a:t>
            </a:r>
            <a:r>
              <a:rPr lang="it-IT" sz="1400" i="1" dirty="0">
                <a:latin typeface="Arial Black" panose="020B0A04020102020204" pitchFamily="34" charset="0"/>
              </a:rPr>
              <a:t>min temp 237.6K    max temp 242.4K</a:t>
            </a:r>
            <a:r>
              <a:rPr lang="it-IT" sz="1400" dirty="0"/>
              <a:t> </a:t>
            </a:r>
            <a:r>
              <a:rPr lang="en-GB" sz="1400" dirty="0">
                <a:latin typeface="Arial Black" panose="020B0A04020102020204" pitchFamily="34" charset="0"/>
              </a:rPr>
              <a:t>) and a three-day lag.</a:t>
            </a:r>
          </a:p>
          <a:p>
            <a:endParaRPr lang="en-GB" sz="1400" dirty="0">
              <a:latin typeface="Arial Black" panose="020B0A04020102020204" pitchFamily="34" charset="0"/>
            </a:endParaRPr>
          </a:p>
          <a:p>
            <a:pPr marL="171450" indent="-171450">
              <a:buFont typeface="Wingdings" panose="05000000000000000000" pitchFamily="2" charset="2"/>
              <a:buChar char="Ø"/>
            </a:pPr>
            <a:r>
              <a:rPr lang="en-GB" sz="1400" dirty="0">
                <a:latin typeface="Arial Black" panose="020B0A04020102020204" pitchFamily="34" charset="0"/>
              </a:rPr>
              <a:t>Noise from additional sources is estimated by linearly interpolating published flow data at the frequency of interest.</a:t>
            </a:r>
          </a:p>
        </p:txBody>
      </p:sp>
      <p:sp>
        <p:nvSpPr>
          <p:cNvPr id="21" name="Arrow: Bent-Up 20">
            <a:extLst>
              <a:ext uri="{FF2B5EF4-FFF2-40B4-BE49-F238E27FC236}">
                <a16:creationId xmlns:a16="http://schemas.microsoft.com/office/drawing/2014/main" id="{82A9AC71-D734-A790-7BA0-CA88D73DE36F}"/>
              </a:ext>
            </a:extLst>
          </p:cNvPr>
          <p:cNvSpPr/>
          <p:nvPr/>
        </p:nvSpPr>
        <p:spPr>
          <a:xfrm rot="16200000" flipH="1" flipV="1">
            <a:off x="2589204" y="3247805"/>
            <a:ext cx="1544615" cy="476060"/>
          </a:xfrm>
          <a:prstGeom prst="bentUpArrow">
            <a:avLst>
              <a:gd name="adj1" fmla="val 6648"/>
              <a:gd name="adj2" fmla="val 11559"/>
              <a:gd name="adj3" fmla="val 17473"/>
            </a:avLst>
          </a:prstGeom>
          <a:solidFill>
            <a:schemeClr val="bg1">
              <a:lumMod val="65000"/>
            </a:schemeClr>
          </a:solid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0" name="Group 19">
            <a:extLst>
              <a:ext uri="{FF2B5EF4-FFF2-40B4-BE49-F238E27FC236}">
                <a16:creationId xmlns:a16="http://schemas.microsoft.com/office/drawing/2014/main" id="{FD5A26EA-9DD3-41E9-4E8A-E060A94541C0}"/>
              </a:ext>
            </a:extLst>
          </p:cNvPr>
          <p:cNvGrpSpPr/>
          <p:nvPr/>
        </p:nvGrpSpPr>
        <p:grpSpPr>
          <a:xfrm>
            <a:off x="18660" y="2785407"/>
            <a:ext cx="4800600" cy="2527918"/>
            <a:chOff x="18660" y="2785407"/>
            <a:chExt cx="4800600" cy="2527918"/>
          </a:xfrm>
        </p:grpSpPr>
        <p:grpSp>
          <p:nvGrpSpPr>
            <p:cNvPr id="6" name="Group 5">
              <a:extLst>
                <a:ext uri="{FF2B5EF4-FFF2-40B4-BE49-F238E27FC236}">
                  <a16:creationId xmlns:a16="http://schemas.microsoft.com/office/drawing/2014/main" id="{65C0CCF7-57AA-AD5F-9188-E0FD4AD8FEF7}"/>
                </a:ext>
              </a:extLst>
            </p:cNvPr>
            <p:cNvGrpSpPr/>
            <p:nvPr/>
          </p:nvGrpSpPr>
          <p:grpSpPr>
            <a:xfrm>
              <a:off x="113047" y="2785407"/>
              <a:ext cx="2840690" cy="2325558"/>
              <a:chOff x="173855" y="2886595"/>
              <a:chExt cx="2840690" cy="2325558"/>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AFAC803-ED07-04CB-3A5E-C0479E69E508}"/>
                      </a:ext>
                    </a:extLst>
                  </p:cNvPr>
                  <p:cNvSpPr txBox="1"/>
                  <p:nvPr/>
                </p:nvSpPr>
                <p:spPr>
                  <a:xfrm>
                    <a:off x="282793" y="3964379"/>
                    <a:ext cx="1175835" cy="3112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900" b="0" i="1" smtClean="0">
                              <a:latin typeface="Cambria Math" panose="02040503050406030204" pitchFamily="18" charset="0"/>
                            </a:rPr>
                            <m:t>𝑇𝑎𝑛𝑡</m:t>
                          </m:r>
                          <m:r>
                            <a:rPr lang="it-IT" sz="900" b="0" i="1" smtClean="0">
                              <a:latin typeface="Cambria Math" panose="02040503050406030204" pitchFamily="18" charset="0"/>
                            </a:rPr>
                            <m:t>=</m:t>
                          </m:r>
                          <m:d>
                            <m:dPr>
                              <m:ctrlPr>
                                <a:rPr lang="it-IT" sz="900" i="1" smtClean="0">
                                  <a:latin typeface="Cambria Math" panose="02040503050406030204" pitchFamily="18" charset="0"/>
                                </a:rPr>
                              </m:ctrlPr>
                            </m:dPr>
                            <m:e>
                              <m:f>
                                <m:fPr>
                                  <m:ctrlPr>
                                    <a:rPr lang="it-IT" sz="900" i="1" smtClean="0">
                                      <a:latin typeface="Cambria Math" panose="02040503050406030204" pitchFamily="18" charset="0"/>
                                    </a:rPr>
                                  </m:ctrlPr>
                                </m:fPr>
                                <m:num>
                                  <m:r>
                                    <a:rPr lang="it-IT" sz="900" b="0" i="1" smtClean="0">
                                      <a:latin typeface="Cambria Math" panose="02040503050406030204" pitchFamily="18" charset="0"/>
                                    </a:rPr>
                                    <m:t>𝐴𝑒</m:t>
                                  </m:r>
                                </m:num>
                                <m:den>
                                  <m:r>
                                    <a:rPr lang="it-IT" sz="900" b="0" i="1" smtClean="0">
                                      <a:latin typeface="Cambria Math" panose="02040503050406030204" pitchFamily="18" charset="0"/>
                                    </a:rPr>
                                    <m:t>2760</m:t>
                                  </m:r>
                                </m:den>
                              </m:f>
                            </m:e>
                          </m:d>
                          <m:r>
                            <a:rPr lang="it-IT" sz="900" b="0" i="1" smtClean="0">
                              <a:latin typeface="Cambria Math" panose="02040503050406030204" pitchFamily="18" charset="0"/>
                            </a:rPr>
                            <m:t>∗</m:t>
                          </m:r>
                          <m:r>
                            <a:rPr lang="it-IT" sz="900" b="0" i="1" smtClean="0">
                              <a:latin typeface="Cambria Math" panose="02040503050406030204" pitchFamily="18" charset="0"/>
                            </a:rPr>
                            <m:t>𝐹𝑙𝑜𝑤</m:t>
                          </m:r>
                        </m:oMath>
                      </m:oMathPara>
                    </a14:m>
                    <a:endParaRPr lang="en-GB" sz="1050" dirty="0"/>
                  </a:p>
                </p:txBody>
              </p:sp>
            </mc:Choice>
            <mc:Fallback xmlns="">
              <p:sp>
                <p:nvSpPr>
                  <p:cNvPr id="12" name="TextBox 11">
                    <a:extLst>
                      <a:ext uri="{FF2B5EF4-FFF2-40B4-BE49-F238E27FC236}">
                        <a16:creationId xmlns:a16="http://schemas.microsoft.com/office/drawing/2014/main" id="{FAFAC803-ED07-04CB-3A5E-C0479E69E508}"/>
                      </a:ext>
                    </a:extLst>
                  </p:cNvPr>
                  <p:cNvSpPr txBox="1">
                    <a:spLocks noRot="1" noChangeAspect="1" noMove="1" noResize="1" noEditPoints="1" noAdjustHandles="1" noChangeArrowheads="1" noChangeShapeType="1" noTextEdit="1"/>
                  </p:cNvSpPr>
                  <p:nvPr/>
                </p:nvSpPr>
                <p:spPr>
                  <a:xfrm>
                    <a:off x="282793" y="3964379"/>
                    <a:ext cx="1175835" cy="311239"/>
                  </a:xfrm>
                  <a:prstGeom prst="rect">
                    <a:avLst/>
                  </a:prstGeom>
                  <a:blipFill>
                    <a:blip r:embed="rId4"/>
                    <a:stretch>
                      <a:fillRect l="-2073" r="-2073" b="-19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40DB082-CBB0-27A8-24C1-DD5740194C98}"/>
                      </a:ext>
                    </a:extLst>
                  </p:cNvPr>
                  <p:cNvSpPr txBox="1"/>
                  <p:nvPr/>
                </p:nvSpPr>
                <p:spPr>
                  <a:xfrm>
                    <a:off x="282793" y="4405646"/>
                    <a:ext cx="1377878" cy="221023"/>
                  </a:xfrm>
                  <a:prstGeom prst="rect">
                    <a:avLst/>
                  </a:prstGeom>
                  <a:noFill/>
                </p:spPr>
                <p:txBody>
                  <a:bodyPr wrap="none" lIns="0" tIns="0" rIns="0" bIns="0" rtlCol="0">
                    <a:spAutoFit/>
                  </a:bodyPr>
                  <a:lstStyle/>
                  <a:p>
                    <a:r>
                      <a:rPr lang="it-IT" sz="1100" i="1" dirty="0"/>
                      <a:t>Y</a:t>
                    </a:r>
                    <a14:m>
                      <m:oMath xmlns:m="http://schemas.openxmlformats.org/officeDocument/2006/math">
                        <m:r>
                          <a:rPr lang="it-IT" sz="900" b="0" i="1" smtClean="0">
                            <a:latin typeface="Cambria Math" panose="02040503050406030204" pitchFamily="18" charset="0"/>
                          </a:rPr>
                          <m:t>=10∗</m:t>
                        </m:r>
                        <m:r>
                          <a:rPr lang="it-IT" sz="900" b="0" i="1" smtClean="0">
                            <a:latin typeface="Cambria Math" panose="02040503050406030204" pitchFamily="18" charset="0"/>
                          </a:rPr>
                          <m:t>𝐿𝑂𝐺</m:t>
                        </m:r>
                        <m:r>
                          <a:rPr lang="it-IT" sz="900" b="0" i="1" smtClean="0">
                            <a:latin typeface="Cambria Math" panose="02040503050406030204" pitchFamily="18" charset="0"/>
                          </a:rPr>
                          <m:t>10</m:t>
                        </m:r>
                        <m:d>
                          <m:dPr>
                            <m:ctrlPr>
                              <a:rPr lang="it-IT" sz="900" i="1" smtClean="0">
                                <a:latin typeface="Cambria Math" panose="02040503050406030204" pitchFamily="18" charset="0"/>
                              </a:rPr>
                            </m:ctrlPr>
                          </m:dPr>
                          <m:e>
                            <m:f>
                              <m:fPr>
                                <m:ctrlPr>
                                  <a:rPr lang="it-IT" sz="900" i="1" smtClean="0">
                                    <a:latin typeface="Cambria Math" panose="02040503050406030204" pitchFamily="18" charset="0"/>
                                  </a:rPr>
                                </m:ctrlPr>
                              </m:fPr>
                              <m:num>
                                <m:r>
                                  <a:rPr lang="it-IT" sz="900" b="0" i="1" smtClean="0">
                                    <a:latin typeface="Cambria Math" panose="02040503050406030204" pitchFamily="18" charset="0"/>
                                  </a:rPr>
                                  <m:t>𝑇𝑎𝑛𝑡</m:t>
                                </m:r>
                                <m:r>
                                  <a:rPr lang="it-IT" sz="900" b="0" i="1" smtClean="0">
                                    <a:latin typeface="Cambria Math" panose="02040503050406030204" pitchFamily="18" charset="0"/>
                                  </a:rPr>
                                  <m:t>−</m:t>
                                </m:r>
                                <m:r>
                                  <a:rPr lang="it-IT" sz="900" b="0" i="1" smtClean="0">
                                    <a:latin typeface="Cambria Math" panose="02040503050406030204" pitchFamily="18" charset="0"/>
                                  </a:rPr>
                                  <m:t>𝑇𝑠𝑦𝑠</m:t>
                                </m:r>
                              </m:num>
                              <m:den>
                                <m:r>
                                  <a:rPr lang="it-IT" sz="900" b="0" i="1" smtClean="0">
                                    <a:latin typeface="Cambria Math" panose="02040503050406030204" pitchFamily="18" charset="0"/>
                                  </a:rPr>
                                  <m:t>𝑇𝑠𝑦𝑠</m:t>
                                </m:r>
                              </m:den>
                            </m:f>
                          </m:e>
                        </m:d>
                      </m:oMath>
                    </a14:m>
                    <a:endParaRPr lang="en-GB" sz="1000" i="1" dirty="0"/>
                  </a:p>
                </p:txBody>
              </p:sp>
            </mc:Choice>
            <mc:Fallback xmlns="">
              <p:sp>
                <p:nvSpPr>
                  <p:cNvPr id="14" name="TextBox 13">
                    <a:extLst>
                      <a:ext uri="{FF2B5EF4-FFF2-40B4-BE49-F238E27FC236}">
                        <a16:creationId xmlns:a16="http://schemas.microsoft.com/office/drawing/2014/main" id="{A40DB082-CBB0-27A8-24C1-DD5740194C98}"/>
                      </a:ext>
                    </a:extLst>
                  </p:cNvPr>
                  <p:cNvSpPr txBox="1">
                    <a:spLocks noRot="1" noChangeAspect="1" noMove="1" noResize="1" noEditPoints="1" noAdjustHandles="1" noChangeArrowheads="1" noChangeShapeType="1" noTextEdit="1"/>
                  </p:cNvSpPr>
                  <p:nvPr/>
                </p:nvSpPr>
                <p:spPr>
                  <a:xfrm>
                    <a:off x="282793" y="4405646"/>
                    <a:ext cx="1377878" cy="221023"/>
                  </a:xfrm>
                  <a:prstGeom prst="rect">
                    <a:avLst/>
                  </a:prstGeom>
                  <a:blipFill>
                    <a:blip r:embed="rId5"/>
                    <a:stretch>
                      <a:fillRect l="-6195" t="-13889" b="-25000"/>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0398D12D-FA5C-7A43-4CCF-58B7C620E9EE}"/>
                  </a:ext>
                </a:extLst>
              </p:cNvPr>
              <p:cNvPicPr>
                <a:picLocks noChangeAspect="1"/>
              </p:cNvPicPr>
              <p:nvPr/>
            </p:nvPicPr>
            <p:blipFill>
              <a:blip r:embed="rId6"/>
              <a:srcRect l="20760" t="5346" r="20834" b="9954"/>
              <a:stretch>
                <a:fillRect/>
              </a:stretch>
            </p:blipFill>
            <p:spPr>
              <a:xfrm>
                <a:off x="173855" y="2894859"/>
                <a:ext cx="2840690" cy="2317294"/>
              </a:xfrm>
              <a:prstGeom prst="rect">
                <a:avLst/>
              </a:prstGeom>
            </p:spPr>
          </p:pic>
          <p:sp>
            <p:nvSpPr>
              <p:cNvPr id="15" name="Rectangle 14">
                <a:extLst>
                  <a:ext uri="{FF2B5EF4-FFF2-40B4-BE49-F238E27FC236}">
                    <a16:creationId xmlns:a16="http://schemas.microsoft.com/office/drawing/2014/main" id="{EF7469D2-1BDE-AA03-D981-75E76D283644}"/>
                  </a:ext>
                </a:extLst>
              </p:cNvPr>
              <p:cNvSpPr/>
              <p:nvPr/>
            </p:nvSpPr>
            <p:spPr>
              <a:xfrm>
                <a:off x="173855" y="2886595"/>
                <a:ext cx="2837194" cy="2325557"/>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TextBox 17">
              <a:extLst>
                <a:ext uri="{FF2B5EF4-FFF2-40B4-BE49-F238E27FC236}">
                  <a16:creationId xmlns:a16="http://schemas.microsoft.com/office/drawing/2014/main" id="{37405D81-97D2-0490-AEE3-277223DDDC6C}"/>
                </a:ext>
              </a:extLst>
            </p:cNvPr>
            <p:cNvSpPr txBox="1"/>
            <p:nvPr/>
          </p:nvSpPr>
          <p:spPr>
            <a:xfrm>
              <a:off x="18660" y="5097881"/>
              <a:ext cx="4800600" cy="215444"/>
            </a:xfrm>
            <a:prstGeom prst="rect">
              <a:avLst/>
            </a:prstGeom>
            <a:noFill/>
          </p:spPr>
          <p:txBody>
            <a:bodyPr wrap="square">
              <a:spAutoFit/>
            </a:bodyPr>
            <a:lstStyle/>
            <a:p>
              <a:r>
                <a:rPr lang="it-IT" sz="800" i="1" dirty="0">
                  <a:latin typeface="Arial Black" panose="020B0A04020102020204" pitchFamily="34" charset="0"/>
                </a:rPr>
                <a:t>Lunar Noise map taken at 1300 Mhz with TotalPower </a:t>
              </a:r>
              <a:endParaRPr lang="it-IT" sz="200" i="1" dirty="0">
                <a:latin typeface="Arial Black" panose="020B0A04020102020204" pitchFamily="34" charset="0"/>
              </a:endParaRPr>
            </a:p>
          </p:txBody>
        </p:sp>
      </p:grpSp>
    </p:spTree>
    <p:extLst>
      <p:ext uri="{BB962C8B-B14F-4D97-AF65-F5344CB8AC3E}">
        <p14:creationId xmlns:p14="http://schemas.microsoft.com/office/powerpoint/2010/main" val="250919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572A9-AE5C-9886-3D74-EF7E3B373D52}"/>
              </a:ext>
            </a:extLst>
          </p:cNvPr>
          <p:cNvPicPr>
            <a:picLocks noChangeAspect="1"/>
          </p:cNvPicPr>
          <p:nvPr/>
        </p:nvPicPr>
        <p:blipFill>
          <a:blip r:embed="rId2"/>
          <a:stretch>
            <a:fillRect/>
          </a:stretch>
        </p:blipFill>
        <p:spPr>
          <a:xfrm>
            <a:off x="292110" y="1672262"/>
            <a:ext cx="8709080" cy="4623619"/>
          </a:xfrm>
          <a:prstGeom prst="rect">
            <a:avLst/>
          </a:prstGeom>
        </p:spPr>
      </p:pic>
      <p:sp>
        <p:nvSpPr>
          <p:cNvPr id="11" name="Rectangle 10">
            <a:extLst>
              <a:ext uri="{FF2B5EF4-FFF2-40B4-BE49-F238E27FC236}">
                <a16:creationId xmlns:a16="http://schemas.microsoft.com/office/drawing/2014/main" id="{AED27C2C-7A09-434F-4F84-0991265CBF02}"/>
              </a:ext>
            </a:extLst>
          </p:cNvPr>
          <p:cNvSpPr/>
          <p:nvPr/>
        </p:nvSpPr>
        <p:spPr>
          <a:xfrm>
            <a:off x="311133" y="1672262"/>
            <a:ext cx="8690058" cy="4623619"/>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9" name="Group 38">
            <a:extLst>
              <a:ext uri="{FF2B5EF4-FFF2-40B4-BE49-F238E27FC236}">
                <a16:creationId xmlns:a16="http://schemas.microsoft.com/office/drawing/2014/main" id="{1ADB11C9-BA20-4EDE-8F7C-715D22F0522D}"/>
              </a:ext>
            </a:extLst>
          </p:cNvPr>
          <p:cNvGrpSpPr/>
          <p:nvPr/>
        </p:nvGrpSpPr>
        <p:grpSpPr>
          <a:xfrm>
            <a:off x="4954249" y="1032996"/>
            <a:ext cx="3805317" cy="3447745"/>
            <a:chOff x="4813414" y="880026"/>
            <a:chExt cx="3805317" cy="3447745"/>
          </a:xfrm>
        </p:grpSpPr>
        <p:grpSp>
          <p:nvGrpSpPr>
            <p:cNvPr id="33" name="Group 32">
              <a:extLst>
                <a:ext uri="{FF2B5EF4-FFF2-40B4-BE49-F238E27FC236}">
                  <a16:creationId xmlns:a16="http://schemas.microsoft.com/office/drawing/2014/main" id="{A6B38E63-14E5-46B2-9A4C-C5A34DC9C7B0}"/>
                </a:ext>
              </a:extLst>
            </p:cNvPr>
            <p:cNvGrpSpPr/>
            <p:nvPr/>
          </p:nvGrpSpPr>
          <p:grpSpPr>
            <a:xfrm>
              <a:off x="6523888" y="880026"/>
              <a:ext cx="2094843" cy="2766536"/>
              <a:chOff x="6112634" y="781577"/>
              <a:chExt cx="2094843" cy="2766536"/>
            </a:xfrm>
          </p:grpSpPr>
          <p:pic>
            <p:nvPicPr>
              <p:cNvPr id="2" name="Picture 1">
                <a:extLst>
                  <a:ext uri="{FF2B5EF4-FFF2-40B4-BE49-F238E27FC236}">
                    <a16:creationId xmlns:a16="http://schemas.microsoft.com/office/drawing/2014/main" id="{53ACBE34-1DC6-472D-9F96-F72F0C188EBD}"/>
                  </a:ext>
                </a:extLst>
              </p:cNvPr>
              <p:cNvPicPr>
                <a:picLocks noChangeAspect="1"/>
              </p:cNvPicPr>
              <p:nvPr/>
            </p:nvPicPr>
            <p:blipFill rotWithShape="1">
              <a:blip r:embed="rId3"/>
              <a:srcRect l="44126" t="36028" r="44127" b="39262"/>
              <a:stretch/>
            </p:blipFill>
            <p:spPr>
              <a:xfrm>
                <a:off x="6112634" y="785553"/>
                <a:ext cx="2076990" cy="2758430"/>
              </a:xfrm>
              <a:prstGeom prst="rect">
                <a:avLst/>
              </a:prstGeom>
            </p:spPr>
          </p:pic>
          <p:sp>
            <p:nvSpPr>
              <p:cNvPr id="27" name="Rectangle 26">
                <a:extLst>
                  <a:ext uri="{FF2B5EF4-FFF2-40B4-BE49-F238E27FC236}">
                    <a16:creationId xmlns:a16="http://schemas.microsoft.com/office/drawing/2014/main" id="{D577A9D4-77B3-4916-9A54-6A835550A103}"/>
                  </a:ext>
                </a:extLst>
              </p:cNvPr>
              <p:cNvSpPr/>
              <p:nvPr/>
            </p:nvSpPr>
            <p:spPr>
              <a:xfrm>
                <a:off x="6115427" y="781577"/>
                <a:ext cx="2092050" cy="2766536"/>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Rectangle 27">
              <a:extLst>
                <a:ext uri="{FF2B5EF4-FFF2-40B4-BE49-F238E27FC236}">
                  <a16:creationId xmlns:a16="http://schemas.microsoft.com/office/drawing/2014/main" id="{537101DA-01FF-4FDA-9685-BA06EBBCFA55}"/>
                </a:ext>
              </a:extLst>
            </p:cNvPr>
            <p:cNvSpPr/>
            <p:nvPr/>
          </p:nvSpPr>
          <p:spPr>
            <a:xfrm>
              <a:off x="4813414" y="3515337"/>
              <a:ext cx="964299" cy="142263"/>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Arrow: U-Turn 31">
              <a:extLst>
                <a:ext uri="{FF2B5EF4-FFF2-40B4-BE49-F238E27FC236}">
                  <a16:creationId xmlns:a16="http://schemas.microsoft.com/office/drawing/2014/main" id="{D97E2EB7-208F-496F-921A-B4C73D26B635}"/>
                </a:ext>
              </a:extLst>
            </p:cNvPr>
            <p:cNvSpPr/>
            <p:nvPr/>
          </p:nvSpPr>
          <p:spPr>
            <a:xfrm flipV="1">
              <a:off x="5224395" y="3656719"/>
              <a:ext cx="2005781" cy="671052"/>
            </a:xfrm>
            <a:prstGeom prst="uturnArrow">
              <a:avLst>
                <a:gd name="adj1" fmla="val 25000"/>
                <a:gd name="adj2" fmla="val 25000"/>
                <a:gd name="adj3" fmla="val 25000"/>
                <a:gd name="adj4" fmla="val 43750"/>
                <a:gd name="adj5" fmla="val 100000"/>
              </a:avLst>
            </a:prstGeom>
            <a:solidFill>
              <a:schemeClr val="bg1">
                <a:lumMod val="65000"/>
              </a:schemeClr>
            </a:solid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16" name="Rectangle 15">
            <a:extLst>
              <a:ext uri="{FF2B5EF4-FFF2-40B4-BE49-F238E27FC236}">
                <a16:creationId xmlns:a16="http://schemas.microsoft.com/office/drawing/2014/main" id="{103EA814-3D16-4DAC-BF9E-8480E53FBF36}"/>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8" name="Rectangle 3">
            <a:extLst>
              <a:ext uri="{FF2B5EF4-FFF2-40B4-BE49-F238E27FC236}">
                <a16:creationId xmlns:a16="http://schemas.microsoft.com/office/drawing/2014/main" id="{A446A0A0-C725-425E-A5B2-01C145BDB0D1}"/>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Pulsars Data Base</a:t>
            </a:r>
          </a:p>
        </p:txBody>
      </p:sp>
      <p:sp>
        <p:nvSpPr>
          <p:cNvPr id="29" name="Rectangle 28">
            <a:extLst>
              <a:ext uri="{FF2B5EF4-FFF2-40B4-BE49-F238E27FC236}">
                <a16:creationId xmlns:a16="http://schemas.microsoft.com/office/drawing/2014/main" id="{1D4590B2-C91F-4025-BEA0-8B9DF73199F6}"/>
              </a:ext>
            </a:extLst>
          </p:cNvPr>
          <p:cNvSpPr/>
          <p:nvPr/>
        </p:nvSpPr>
        <p:spPr>
          <a:xfrm>
            <a:off x="4916900" y="5756715"/>
            <a:ext cx="1001647" cy="142262"/>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w: Bent-Up 7">
            <a:extLst>
              <a:ext uri="{FF2B5EF4-FFF2-40B4-BE49-F238E27FC236}">
                <a16:creationId xmlns:a16="http://schemas.microsoft.com/office/drawing/2014/main" id="{1E2F6226-FB3C-4F8E-83B7-945DB2C30F8C}"/>
              </a:ext>
            </a:extLst>
          </p:cNvPr>
          <p:cNvSpPr/>
          <p:nvPr/>
        </p:nvSpPr>
        <p:spPr>
          <a:xfrm flipH="1">
            <a:off x="2047164" y="4489940"/>
            <a:ext cx="2869734" cy="1377150"/>
          </a:xfrm>
          <a:prstGeom prst="bentUpArrow">
            <a:avLst>
              <a:gd name="adj1" fmla="val 6648"/>
              <a:gd name="adj2" fmla="val 11559"/>
              <a:gd name="adj3" fmla="val 17473"/>
            </a:avLst>
          </a:prstGeom>
          <a:solidFill>
            <a:schemeClr val="bg1">
              <a:lumMod val="65000"/>
            </a:schemeClr>
          </a:solid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TextBox 46">
            <a:extLst>
              <a:ext uri="{FF2B5EF4-FFF2-40B4-BE49-F238E27FC236}">
                <a16:creationId xmlns:a16="http://schemas.microsoft.com/office/drawing/2014/main" id="{0A62912E-CE79-4EAA-A021-E4E13117EC1C}"/>
              </a:ext>
            </a:extLst>
          </p:cNvPr>
          <p:cNvSpPr txBox="1"/>
          <p:nvPr/>
        </p:nvSpPr>
        <p:spPr>
          <a:xfrm>
            <a:off x="94376" y="712209"/>
            <a:ext cx="5756744" cy="523220"/>
          </a:xfrm>
          <a:prstGeom prst="rect">
            <a:avLst/>
          </a:prstGeom>
          <a:noFill/>
        </p:spPr>
        <p:txBody>
          <a:bodyPr wrap="square">
            <a:spAutoFit/>
          </a:bodyPr>
          <a:lstStyle/>
          <a:p>
            <a:pPr algn="just"/>
            <a:r>
              <a:rPr lang="en-GB" sz="1400" dirty="0">
                <a:latin typeface="Arial Black" panose="020B0A04020102020204" pitchFamily="34" charset="0"/>
              </a:rPr>
              <a:t>Pulsar fluxes considered, up to the current version, are limited to S₄₀₀ and S₁₄₀₀ ( 400 </a:t>
            </a:r>
            <a:r>
              <a:rPr lang="en-GB" sz="1400" dirty="0" err="1">
                <a:latin typeface="Arial Black" panose="020B0A04020102020204" pitchFamily="34" charset="0"/>
              </a:rPr>
              <a:t>Mhz</a:t>
            </a:r>
            <a:r>
              <a:rPr lang="en-GB" sz="1400" dirty="0">
                <a:latin typeface="Arial Black" panose="020B0A04020102020204" pitchFamily="34" charset="0"/>
              </a:rPr>
              <a:t> and 1400 </a:t>
            </a:r>
            <a:r>
              <a:rPr lang="en-GB" sz="1400" dirty="0" err="1">
                <a:latin typeface="Arial Black" panose="020B0A04020102020204" pitchFamily="34" charset="0"/>
              </a:rPr>
              <a:t>Mhz</a:t>
            </a:r>
            <a:r>
              <a:rPr lang="en-GB" sz="1400" dirty="0">
                <a:latin typeface="Arial Black" panose="020B0A04020102020204" pitchFamily="34" charset="0"/>
              </a:rPr>
              <a:t> ).</a:t>
            </a:r>
            <a:endParaRPr lang="it-IT" sz="1400" dirty="0">
              <a:latin typeface="Arial Black" panose="020B0A04020102020204" pitchFamily="34" charset="0"/>
            </a:endParaRPr>
          </a:p>
        </p:txBody>
      </p:sp>
      <p:pic>
        <p:nvPicPr>
          <p:cNvPr id="9" name="Picture 8">
            <a:extLst>
              <a:ext uri="{FF2B5EF4-FFF2-40B4-BE49-F238E27FC236}">
                <a16:creationId xmlns:a16="http://schemas.microsoft.com/office/drawing/2014/main" id="{44982000-D50C-549D-C572-993EAB0DB400}"/>
              </a:ext>
            </a:extLst>
          </p:cNvPr>
          <p:cNvPicPr>
            <a:picLocks noChangeAspect="1"/>
          </p:cNvPicPr>
          <p:nvPr/>
        </p:nvPicPr>
        <p:blipFill>
          <a:blip r:embed="rId4"/>
          <a:stretch>
            <a:fillRect/>
          </a:stretch>
        </p:blipFill>
        <p:spPr>
          <a:xfrm>
            <a:off x="311132" y="1463444"/>
            <a:ext cx="4449898" cy="2995900"/>
          </a:xfrm>
          <a:prstGeom prst="rect">
            <a:avLst/>
          </a:prstGeom>
        </p:spPr>
      </p:pic>
      <p:sp>
        <p:nvSpPr>
          <p:cNvPr id="30" name="Rectangle 29">
            <a:extLst>
              <a:ext uri="{FF2B5EF4-FFF2-40B4-BE49-F238E27FC236}">
                <a16:creationId xmlns:a16="http://schemas.microsoft.com/office/drawing/2014/main" id="{8DD63E30-0F1E-41BA-85A2-20AE33F61C8B}"/>
              </a:ext>
            </a:extLst>
          </p:cNvPr>
          <p:cNvSpPr/>
          <p:nvPr/>
        </p:nvSpPr>
        <p:spPr>
          <a:xfrm>
            <a:off x="292110" y="1463444"/>
            <a:ext cx="4468920" cy="2995900"/>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oup 3">
            <a:extLst>
              <a:ext uri="{FF2B5EF4-FFF2-40B4-BE49-F238E27FC236}">
                <a16:creationId xmlns:a16="http://schemas.microsoft.com/office/drawing/2014/main" id="{C291B7F7-8799-ABC2-36BB-41C986885953}"/>
              </a:ext>
            </a:extLst>
          </p:cNvPr>
          <p:cNvGrpSpPr/>
          <p:nvPr/>
        </p:nvGrpSpPr>
        <p:grpSpPr>
          <a:xfrm>
            <a:off x="18660" y="6577808"/>
            <a:ext cx="9106678" cy="280192"/>
            <a:chOff x="18660" y="6577808"/>
            <a:chExt cx="9106678" cy="280192"/>
          </a:xfrm>
        </p:grpSpPr>
        <p:sp>
          <p:nvSpPr>
            <p:cNvPr id="5" name="Rectangle 4">
              <a:extLst>
                <a:ext uri="{FF2B5EF4-FFF2-40B4-BE49-F238E27FC236}">
                  <a16:creationId xmlns:a16="http://schemas.microsoft.com/office/drawing/2014/main" id="{EAAAA6F3-1449-C7D8-1682-A96F595F7CCD}"/>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6" name="TextBox 5">
              <a:extLst>
                <a:ext uri="{FF2B5EF4-FFF2-40B4-BE49-F238E27FC236}">
                  <a16:creationId xmlns:a16="http://schemas.microsoft.com/office/drawing/2014/main" id="{8955994D-49D6-CE13-C668-55BAFF7A5470}"/>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7" name="TextBox 6">
              <a:extLst>
                <a:ext uri="{FF2B5EF4-FFF2-40B4-BE49-F238E27FC236}">
                  <a16:creationId xmlns:a16="http://schemas.microsoft.com/office/drawing/2014/main" id="{02C14D02-4A3C-D6B9-8B3F-FC031B899F49}"/>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10" name="Rectangle 9">
            <a:extLst>
              <a:ext uri="{FF2B5EF4-FFF2-40B4-BE49-F238E27FC236}">
                <a16:creationId xmlns:a16="http://schemas.microsoft.com/office/drawing/2014/main" id="{D62E9B36-75C0-D4A2-FD25-D5473650B1AC}"/>
              </a:ext>
            </a:extLst>
          </p:cNvPr>
          <p:cNvSpPr/>
          <p:nvPr/>
        </p:nvSpPr>
        <p:spPr>
          <a:xfrm>
            <a:off x="94376" y="708703"/>
            <a:ext cx="5756744" cy="56441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57733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E16FA-751F-BDCE-AE32-C5F4CD3BA43B}"/>
              </a:ext>
            </a:extLst>
          </p:cNvPr>
          <p:cNvPicPr>
            <a:picLocks noChangeAspect="1"/>
          </p:cNvPicPr>
          <p:nvPr/>
        </p:nvPicPr>
        <p:blipFill>
          <a:blip r:embed="rId2"/>
          <a:stretch>
            <a:fillRect/>
          </a:stretch>
        </p:blipFill>
        <p:spPr>
          <a:xfrm>
            <a:off x="113181" y="1714786"/>
            <a:ext cx="8790214" cy="4623619"/>
          </a:xfrm>
          <a:prstGeom prst="rect">
            <a:avLst/>
          </a:prstGeom>
        </p:spPr>
      </p:pic>
      <p:sp>
        <p:nvSpPr>
          <p:cNvPr id="10" name="Rectangle 9">
            <a:extLst>
              <a:ext uri="{FF2B5EF4-FFF2-40B4-BE49-F238E27FC236}">
                <a16:creationId xmlns:a16="http://schemas.microsoft.com/office/drawing/2014/main" id="{4BB74A31-DE70-B9CA-1A9F-538FA603B4A9}"/>
              </a:ext>
            </a:extLst>
          </p:cNvPr>
          <p:cNvSpPr/>
          <p:nvPr/>
        </p:nvSpPr>
        <p:spPr>
          <a:xfrm>
            <a:off x="113181" y="1696459"/>
            <a:ext cx="8790214" cy="4641945"/>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ctangle 15">
            <a:extLst>
              <a:ext uri="{FF2B5EF4-FFF2-40B4-BE49-F238E27FC236}">
                <a16:creationId xmlns:a16="http://schemas.microsoft.com/office/drawing/2014/main" id="{103EA814-3D16-4DAC-BF9E-8480E53FBF36}"/>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8" name="Rectangle 3">
            <a:extLst>
              <a:ext uri="{FF2B5EF4-FFF2-40B4-BE49-F238E27FC236}">
                <a16:creationId xmlns:a16="http://schemas.microsoft.com/office/drawing/2014/main" id="{A446A0A0-C725-425E-A5B2-01C145BDB0D1}"/>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PLAN Observations</a:t>
            </a:r>
          </a:p>
        </p:txBody>
      </p:sp>
      <p:sp>
        <p:nvSpPr>
          <p:cNvPr id="36" name="Rectangle 35">
            <a:extLst>
              <a:ext uri="{FF2B5EF4-FFF2-40B4-BE49-F238E27FC236}">
                <a16:creationId xmlns:a16="http://schemas.microsoft.com/office/drawing/2014/main" id="{EE18347B-3F30-4505-852C-522F12A53245}"/>
              </a:ext>
            </a:extLst>
          </p:cNvPr>
          <p:cNvSpPr/>
          <p:nvPr/>
        </p:nvSpPr>
        <p:spPr>
          <a:xfrm>
            <a:off x="4734336" y="5958433"/>
            <a:ext cx="1002825" cy="141674"/>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Arrow: Bent-Up 40">
            <a:extLst>
              <a:ext uri="{FF2B5EF4-FFF2-40B4-BE49-F238E27FC236}">
                <a16:creationId xmlns:a16="http://schemas.microsoft.com/office/drawing/2014/main" id="{8CB25704-B5EC-46D5-BCD5-809CDB0587C8}"/>
              </a:ext>
            </a:extLst>
          </p:cNvPr>
          <p:cNvSpPr/>
          <p:nvPr/>
        </p:nvSpPr>
        <p:spPr>
          <a:xfrm flipH="1">
            <a:off x="3985798" y="5079082"/>
            <a:ext cx="748538" cy="990664"/>
          </a:xfrm>
          <a:prstGeom prst="bentUpArrow">
            <a:avLst>
              <a:gd name="adj1" fmla="val 7705"/>
              <a:gd name="adj2" fmla="val 12683"/>
              <a:gd name="adj3" fmla="val 17473"/>
            </a:avLst>
          </a:prstGeom>
          <a:solidFill>
            <a:schemeClr val="bg1">
              <a:lumMod val="65000"/>
            </a:schemeClr>
          </a:solid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 4">
            <a:extLst>
              <a:ext uri="{FF2B5EF4-FFF2-40B4-BE49-F238E27FC236}">
                <a16:creationId xmlns:a16="http://schemas.microsoft.com/office/drawing/2014/main" id="{97F12944-7950-4E15-AE98-17B6230304F8}"/>
              </a:ext>
            </a:extLst>
          </p:cNvPr>
          <p:cNvSpPr/>
          <p:nvPr/>
        </p:nvSpPr>
        <p:spPr>
          <a:xfrm>
            <a:off x="1807145" y="4321540"/>
            <a:ext cx="4754880" cy="461176"/>
          </a:xfrm>
          <a:prstGeom prst="ellipse">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ctangle 25">
            <a:extLst>
              <a:ext uri="{FF2B5EF4-FFF2-40B4-BE49-F238E27FC236}">
                <a16:creationId xmlns:a16="http://schemas.microsoft.com/office/drawing/2014/main" id="{85F98592-DBD6-4711-9755-91861AEE6137}"/>
              </a:ext>
            </a:extLst>
          </p:cNvPr>
          <p:cNvSpPr/>
          <p:nvPr/>
        </p:nvSpPr>
        <p:spPr>
          <a:xfrm>
            <a:off x="113181" y="784207"/>
            <a:ext cx="8802186" cy="830997"/>
          </a:xfrm>
          <a:prstGeom prst="rect">
            <a:avLst/>
          </a:prstGeom>
        </p:spPr>
        <p:txBody>
          <a:bodyPr wrap="square">
            <a:spAutoFit/>
          </a:bodyPr>
          <a:lstStyle/>
          <a:p>
            <a:pPr algn="just"/>
            <a:r>
              <a:rPr lang="en-GB" sz="1200" dirty="0">
                <a:latin typeface="Arial Black" panose="020B0A04020102020204" pitchFamily="34" charset="0"/>
              </a:rPr>
              <a:t>The </a:t>
            </a:r>
            <a:r>
              <a:rPr lang="en-GB" sz="1200" i="1" dirty="0">
                <a:latin typeface="Arial Black" panose="020B0A04020102020204" pitchFamily="34" charset="0"/>
              </a:rPr>
              <a:t>Plan Observation</a:t>
            </a:r>
            <a:r>
              <a:rPr lang="en-GB" sz="1200" dirty="0">
                <a:latin typeface="Arial Black" panose="020B0A04020102020204" pitchFamily="34" charset="0"/>
              </a:rPr>
              <a:t> interface displays all objects in the current internal database along with their respective azimuth and elevation values for each hour of the day (00 to 23). For all pulsars, the expected signal-to-noise ratio (S/N) is also provided. Within the </a:t>
            </a:r>
            <a:r>
              <a:rPr lang="en-GB" sz="1200" i="1" dirty="0">
                <a:latin typeface="Arial Black" panose="020B0A04020102020204" pitchFamily="34" charset="0"/>
              </a:rPr>
              <a:t>Radio Horizon</a:t>
            </a:r>
            <a:r>
              <a:rPr lang="en-GB" sz="1200" dirty="0">
                <a:latin typeface="Arial Black" panose="020B0A04020102020204" pitchFamily="34" charset="0"/>
              </a:rPr>
              <a:t> sub-interface, it is possible to define the local radio horizon by specifying the minimum elevation in 30° increments.</a:t>
            </a:r>
            <a:endParaRPr lang="it-IT" sz="1200" dirty="0">
              <a:latin typeface="Arial Black" panose="020B0A04020102020204" pitchFamily="34" charset="0"/>
            </a:endParaRPr>
          </a:p>
        </p:txBody>
      </p:sp>
      <p:sp>
        <p:nvSpPr>
          <p:cNvPr id="27" name="Rectangle 26">
            <a:extLst>
              <a:ext uri="{FF2B5EF4-FFF2-40B4-BE49-F238E27FC236}">
                <a16:creationId xmlns:a16="http://schemas.microsoft.com/office/drawing/2014/main" id="{52B46472-175E-4020-8D74-A56D77FA6412}"/>
              </a:ext>
            </a:extLst>
          </p:cNvPr>
          <p:cNvSpPr/>
          <p:nvPr/>
        </p:nvSpPr>
        <p:spPr>
          <a:xfrm>
            <a:off x="118934" y="811948"/>
            <a:ext cx="8784461" cy="77922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3">
            <a:extLst>
              <a:ext uri="{FF2B5EF4-FFF2-40B4-BE49-F238E27FC236}">
                <a16:creationId xmlns:a16="http://schemas.microsoft.com/office/drawing/2014/main" id="{BEE65C41-082F-E74D-1669-B29F4E68FA47}"/>
              </a:ext>
            </a:extLst>
          </p:cNvPr>
          <p:cNvPicPr>
            <a:picLocks noChangeAspect="1"/>
          </p:cNvPicPr>
          <p:nvPr/>
        </p:nvPicPr>
        <p:blipFill>
          <a:blip r:embed="rId3"/>
          <a:stretch>
            <a:fillRect/>
          </a:stretch>
        </p:blipFill>
        <p:spPr>
          <a:xfrm>
            <a:off x="1053301" y="1675920"/>
            <a:ext cx="5777538" cy="3348674"/>
          </a:xfrm>
          <a:prstGeom prst="rect">
            <a:avLst/>
          </a:prstGeom>
        </p:spPr>
      </p:pic>
      <p:sp>
        <p:nvSpPr>
          <p:cNvPr id="42" name="Rectangle 41">
            <a:extLst>
              <a:ext uri="{FF2B5EF4-FFF2-40B4-BE49-F238E27FC236}">
                <a16:creationId xmlns:a16="http://schemas.microsoft.com/office/drawing/2014/main" id="{E63E12FB-DECB-436E-BEFA-185E6711E1B1}"/>
              </a:ext>
            </a:extLst>
          </p:cNvPr>
          <p:cNvSpPr/>
          <p:nvPr/>
        </p:nvSpPr>
        <p:spPr>
          <a:xfrm>
            <a:off x="1043819" y="1675920"/>
            <a:ext cx="5796502" cy="3377140"/>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oup 2">
            <a:extLst>
              <a:ext uri="{FF2B5EF4-FFF2-40B4-BE49-F238E27FC236}">
                <a16:creationId xmlns:a16="http://schemas.microsoft.com/office/drawing/2014/main" id="{671C82F8-953A-5FF9-E3BF-79DB6485D16A}"/>
              </a:ext>
            </a:extLst>
          </p:cNvPr>
          <p:cNvGrpSpPr/>
          <p:nvPr/>
        </p:nvGrpSpPr>
        <p:grpSpPr>
          <a:xfrm>
            <a:off x="18660" y="6577808"/>
            <a:ext cx="9106678" cy="280192"/>
            <a:chOff x="18660" y="6577808"/>
            <a:chExt cx="9106678" cy="280192"/>
          </a:xfrm>
        </p:grpSpPr>
        <p:sp>
          <p:nvSpPr>
            <p:cNvPr id="6" name="Rectangle 5">
              <a:extLst>
                <a:ext uri="{FF2B5EF4-FFF2-40B4-BE49-F238E27FC236}">
                  <a16:creationId xmlns:a16="http://schemas.microsoft.com/office/drawing/2014/main" id="{C9C84CC1-4397-5B5C-F80F-D96266CDAD46}"/>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7" name="TextBox 6">
              <a:extLst>
                <a:ext uri="{FF2B5EF4-FFF2-40B4-BE49-F238E27FC236}">
                  <a16:creationId xmlns:a16="http://schemas.microsoft.com/office/drawing/2014/main" id="{B9B126A6-FEA1-69D0-5B89-2665313FDCC7}"/>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8" name="TextBox 7">
              <a:extLst>
                <a:ext uri="{FF2B5EF4-FFF2-40B4-BE49-F238E27FC236}">
                  <a16:creationId xmlns:a16="http://schemas.microsoft.com/office/drawing/2014/main" id="{4818B742-3649-05BC-5719-00CE643F6CD3}"/>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Tree>
    <p:extLst>
      <p:ext uri="{BB962C8B-B14F-4D97-AF65-F5344CB8AC3E}">
        <p14:creationId xmlns:p14="http://schemas.microsoft.com/office/powerpoint/2010/main" val="352389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8B7247-1B03-424D-BDB5-F64D3A4BCD39}"/>
              </a:ext>
            </a:extLst>
          </p:cNvPr>
          <p:cNvPicPr>
            <a:picLocks noChangeAspect="1"/>
          </p:cNvPicPr>
          <p:nvPr/>
        </p:nvPicPr>
        <p:blipFill rotWithShape="1">
          <a:blip r:embed="rId2"/>
          <a:srcRect l="27921" t="20258" r="33366" b="27623"/>
          <a:stretch/>
        </p:blipFill>
        <p:spPr>
          <a:xfrm>
            <a:off x="5511488" y="2556745"/>
            <a:ext cx="3298557" cy="2775512"/>
          </a:xfrm>
          <a:prstGeom prst="rect">
            <a:avLst/>
          </a:prstGeom>
        </p:spPr>
      </p:pic>
      <p:pic>
        <p:nvPicPr>
          <p:cNvPr id="2" name="Picture 1">
            <a:extLst>
              <a:ext uri="{FF2B5EF4-FFF2-40B4-BE49-F238E27FC236}">
                <a16:creationId xmlns:a16="http://schemas.microsoft.com/office/drawing/2014/main" id="{86389583-DA5B-2739-1A67-713F026762BD}"/>
              </a:ext>
            </a:extLst>
          </p:cNvPr>
          <p:cNvPicPr>
            <a:picLocks noChangeAspect="1"/>
          </p:cNvPicPr>
          <p:nvPr/>
        </p:nvPicPr>
        <p:blipFill>
          <a:blip r:embed="rId3"/>
          <a:srcRect l="20883" t="5817" r="20785" b="9651"/>
          <a:stretch/>
        </p:blipFill>
        <p:spPr>
          <a:xfrm>
            <a:off x="204233" y="1688127"/>
            <a:ext cx="5141802" cy="3907782"/>
          </a:xfrm>
          <a:prstGeom prst="rect">
            <a:avLst/>
          </a:prstGeom>
        </p:spPr>
      </p:pic>
      <p:sp>
        <p:nvSpPr>
          <p:cNvPr id="16" name="Rectangle 15">
            <a:extLst>
              <a:ext uri="{FF2B5EF4-FFF2-40B4-BE49-F238E27FC236}">
                <a16:creationId xmlns:a16="http://schemas.microsoft.com/office/drawing/2014/main" id="{103EA814-3D16-4DAC-BF9E-8480E53FBF36}"/>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8" name="Rectangle 3">
            <a:extLst>
              <a:ext uri="{FF2B5EF4-FFF2-40B4-BE49-F238E27FC236}">
                <a16:creationId xmlns:a16="http://schemas.microsoft.com/office/drawing/2014/main" id="{A446A0A0-C725-425E-A5B2-01C145BDB0D1}"/>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PLAN Observations</a:t>
            </a:r>
          </a:p>
        </p:txBody>
      </p:sp>
      <p:sp>
        <p:nvSpPr>
          <p:cNvPr id="23" name="Rectangle 22">
            <a:extLst>
              <a:ext uri="{FF2B5EF4-FFF2-40B4-BE49-F238E27FC236}">
                <a16:creationId xmlns:a16="http://schemas.microsoft.com/office/drawing/2014/main" id="{0A6EFD12-574B-478E-A911-70820F154466}"/>
              </a:ext>
            </a:extLst>
          </p:cNvPr>
          <p:cNvSpPr/>
          <p:nvPr/>
        </p:nvSpPr>
        <p:spPr>
          <a:xfrm>
            <a:off x="188607" y="1669800"/>
            <a:ext cx="5157428" cy="3913187"/>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ctangle 23">
            <a:extLst>
              <a:ext uri="{FF2B5EF4-FFF2-40B4-BE49-F238E27FC236}">
                <a16:creationId xmlns:a16="http://schemas.microsoft.com/office/drawing/2014/main" id="{D86708A7-0636-4DD4-A660-9CEBE4304A54}"/>
              </a:ext>
            </a:extLst>
          </p:cNvPr>
          <p:cNvSpPr/>
          <p:nvPr/>
        </p:nvSpPr>
        <p:spPr>
          <a:xfrm>
            <a:off x="5511488" y="2567764"/>
            <a:ext cx="3298557" cy="2775512"/>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ctangle 29">
            <a:extLst>
              <a:ext uri="{FF2B5EF4-FFF2-40B4-BE49-F238E27FC236}">
                <a16:creationId xmlns:a16="http://schemas.microsoft.com/office/drawing/2014/main" id="{FFD0FBA9-3D03-4E69-9E9E-DF93EA7DECCD}"/>
              </a:ext>
            </a:extLst>
          </p:cNvPr>
          <p:cNvSpPr/>
          <p:nvPr/>
        </p:nvSpPr>
        <p:spPr>
          <a:xfrm>
            <a:off x="188607" y="824178"/>
            <a:ext cx="8815207" cy="1177245"/>
          </a:xfrm>
          <a:prstGeom prst="rect">
            <a:avLst/>
          </a:prstGeom>
        </p:spPr>
        <p:txBody>
          <a:bodyPr wrap="square">
            <a:spAutoFit/>
          </a:bodyPr>
          <a:lstStyle/>
          <a:p>
            <a:r>
              <a:rPr lang="en-GB" sz="1600" dirty="0">
                <a:latin typeface="Arial Black" panose="020B0A04020102020204" pitchFamily="34" charset="0"/>
              </a:rPr>
              <a:t>The </a:t>
            </a:r>
            <a:r>
              <a:rPr lang="en-GB" sz="1600" i="1" dirty="0">
                <a:latin typeface="Arial Black" panose="020B0A04020102020204" pitchFamily="34" charset="0"/>
              </a:rPr>
              <a:t>Radio Horizon</a:t>
            </a:r>
            <a:r>
              <a:rPr lang="en-GB" sz="1600" dirty="0">
                <a:latin typeface="Arial Black" panose="020B0A04020102020204" pitchFamily="34" charset="0"/>
              </a:rPr>
              <a:t> function is particularly useful, as it enables the exclusion of all objects that cannot be detected due to obstructions or local radio interference.</a:t>
            </a:r>
            <a:endParaRPr lang="it-IT" sz="1600" b="1" dirty="0">
              <a:latin typeface="Arial Black" panose="020B0A04020102020204" pitchFamily="34" charset="0"/>
            </a:endParaRPr>
          </a:p>
          <a:p>
            <a:endParaRPr lang="it-IT" sz="1200" b="1" dirty="0">
              <a:latin typeface="Arial Black" panose="020B0A04020102020204" pitchFamily="34" charset="0"/>
            </a:endParaRPr>
          </a:p>
          <a:p>
            <a:pPr algn="just"/>
            <a:endParaRPr lang="it-IT" sz="1050" dirty="0">
              <a:latin typeface="Arial Black" panose="020B0A04020102020204" pitchFamily="34" charset="0"/>
            </a:endParaRPr>
          </a:p>
        </p:txBody>
      </p:sp>
      <p:sp>
        <p:nvSpPr>
          <p:cNvPr id="32" name="Rectangle 31">
            <a:extLst>
              <a:ext uri="{FF2B5EF4-FFF2-40B4-BE49-F238E27FC236}">
                <a16:creationId xmlns:a16="http://schemas.microsoft.com/office/drawing/2014/main" id="{79B6CEB5-D6F8-4C48-8E03-27026E6C0703}"/>
              </a:ext>
            </a:extLst>
          </p:cNvPr>
          <p:cNvSpPr/>
          <p:nvPr/>
        </p:nvSpPr>
        <p:spPr>
          <a:xfrm>
            <a:off x="81244" y="5711429"/>
            <a:ext cx="4733576" cy="261610"/>
          </a:xfrm>
          <a:prstGeom prst="rect">
            <a:avLst/>
          </a:prstGeom>
        </p:spPr>
        <p:txBody>
          <a:bodyPr wrap="square">
            <a:spAutoFit/>
          </a:bodyPr>
          <a:lstStyle/>
          <a:p>
            <a:r>
              <a:rPr lang="it-IT" sz="1050" i="1" dirty="0">
                <a:latin typeface="Arial Black" panose="020B0A04020102020204" pitchFamily="34" charset="0"/>
              </a:rPr>
              <a:t>Noise map taken @ 2 deg. steps at 1308 Mhz with TotalPower </a:t>
            </a:r>
            <a:endParaRPr lang="it-IT" sz="700" i="1" dirty="0">
              <a:latin typeface="Arial Black" panose="020B0A04020102020204" pitchFamily="34" charset="0"/>
            </a:endParaRPr>
          </a:p>
        </p:txBody>
      </p:sp>
      <p:grpSp>
        <p:nvGrpSpPr>
          <p:cNvPr id="11" name="Group 10">
            <a:extLst>
              <a:ext uri="{FF2B5EF4-FFF2-40B4-BE49-F238E27FC236}">
                <a16:creationId xmlns:a16="http://schemas.microsoft.com/office/drawing/2014/main" id="{35CF2DC1-FDF4-4D45-96CA-29F6B23A5124}"/>
              </a:ext>
            </a:extLst>
          </p:cNvPr>
          <p:cNvGrpSpPr/>
          <p:nvPr/>
        </p:nvGrpSpPr>
        <p:grpSpPr>
          <a:xfrm rot="1312243">
            <a:off x="4988028" y="1870634"/>
            <a:ext cx="3406667" cy="4340611"/>
            <a:chOff x="5821975" y="4963286"/>
            <a:chExt cx="1072715" cy="1639067"/>
          </a:xfrm>
        </p:grpSpPr>
        <p:sp>
          <p:nvSpPr>
            <p:cNvPr id="8" name="Arrow: Down 7">
              <a:extLst>
                <a:ext uri="{FF2B5EF4-FFF2-40B4-BE49-F238E27FC236}">
                  <a16:creationId xmlns:a16="http://schemas.microsoft.com/office/drawing/2014/main" id="{E3D10E69-493E-4676-85A2-9ABD2988F021}"/>
                </a:ext>
              </a:extLst>
            </p:cNvPr>
            <p:cNvSpPr/>
            <p:nvPr/>
          </p:nvSpPr>
          <p:spPr>
            <a:xfrm rot="8818595">
              <a:off x="6194089" y="5143766"/>
              <a:ext cx="45719" cy="1287406"/>
            </a:xfrm>
            <a:prstGeom prst="downArrow">
              <a:avLst>
                <a:gd name="adj1" fmla="val 50000"/>
                <a:gd name="adj2" fmla="val 100936"/>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4ABFC18A-EB90-4E33-A7FB-E815CA4CAEF9}"/>
                </a:ext>
              </a:extLst>
            </p:cNvPr>
            <p:cNvSpPr txBox="1"/>
            <p:nvPr/>
          </p:nvSpPr>
          <p:spPr>
            <a:xfrm rot="19713771">
              <a:off x="5821975" y="4963286"/>
              <a:ext cx="362139" cy="369332"/>
            </a:xfrm>
            <a:prstGeom prst="rect">
              <a:avLst/>
            </a:prstGeom>
            <a:noFill/>
          </p:spPr>
          <p:txBody>
            <a:bodyPr wrap="square" rtlCol="0">
              <a:spAutoFit/>
            </a:bodyPr>
            <a:lstStyle/>
            <a:p>
              <a:r>
                <a:rPr lang="it-IT" b="1" dirty="0">
                  <a:latin typeface="Arial Black" panose="020B0A04020102020204" pitchFamily="34" charset="0"/>
                </a:rPr>
                <a:t>N</a:t>
              </a:r>
            </a:p>
          </p:txBody>
        </p:sp>
        <p:sp>
          <p:nvSpPr>
            <p:cNvPr id="20" name="TextBox 19">
              <a:extLst>
                <a:ext uri="{FF2B5EF4-FFF2-40B4-BE49-F238E27FC236}">
                  <a16:creationId xmlns:a16="http://schemas.microsoft.com/office/drawing/2014/main" id="{01524FF5-36C0-483C-A724-1F6EB5DC00B0}"/>
                </a:ext>
              </a:extLst>
            </p:cNvPr>
            <p:cNvSpPr txBox="1"/>
            <p:nvPr/>
          </p:nvSpPr>
          <p:spPr>
            <a:xfrm rot="19675853">
              <a:off x="6532551" y="6233021"/>
              <a:ext cx="362139" cy="369332"/>
            </a:xfrm>
            <a:prstGeom prst="rect">
              <a:avLst/>
            </a:prstGeom>
            <a:noFill/>
          </p:spPr>
          <p:txBody>
            <a:bodyPr wrap="square" rtlCol="0">
              <a:spAutoFit/>
            </a:bodyPr>
            <a:lstStyle/>
            <a:p>
              <a:r>
                <a:rPr lang="it-IT" b="1" dirty="0">
                  <a:latin typeface="Arial Black" panose="020B0A04020102020204" pitchFamily="34" charset="0"/>
                </a:rPr>
                <a:t>S</a:t>
              </a:r>
            </a:p>
          </p:txBody>
        </p:sp>
      </p:grpSp>
      <p:grpSp>
        <p:nvGrpSpPr>
          <p:cNvPr id="3" name="Group 2">
            <a:extLst>
              <a:ext uri="{FF2B5EF4-FFF2-40B4-BE49-F238E27FC236}">
                <a16:creationId xmlns:a16="http://schemas.microsoft.com/office/drawing/2014/main" id="{A57A501B-A48C-6FEF-1245-5A0D29E1365C}"/>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0867B3B1-A0DB-0CE3-EA3D-F331A67352FA}"/>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5" name="TextBox 4">
              <a:extLst>
                <a:ext uri="{FF2B5EF4-FFF2-40B4-BE49-F238E27FC236}">
                  <a16:creationId xmlns:a16="http://schemas.microsoft.com/office/drawing/2014/main" id="{91F7DF68-6D21-72E2-FA08-4E87E1A0ADBD}"/>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6" name="TextBox 5">
              <a:extLst>
                <a:ext uri="{FF2B5EF4-FFF2-40B4-BE49-F238E27FC236}">
                  <a16:creationId xmlns:a16="http://schemas.microsoft.com/office/drawing/2014/main" id="{B646001D-DD55-E808-5701-ECAB8B78407B}"/>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22" name="Arrow: Curved Left 21">
            <a:extLst>
              <a:ext uri="{FF2B5EF4-FFF2-40B4-BE49-F238E27FC236}">
                <a16:creationId xmlns:a16="http://schemas.microsoft.com/office/drawing/2014/main" id="{DB19D967-B2BE-6BE8-E627-5EED0ED98F8A}"/>
              </a:ext>
            </a:extLst>
          </p:cNvPr>
          <p:cNvSpPr/>
          <p:nvPr/>
        </p:nvSpPr>
        <p:spPr>
          <a:xfrm rot="4852807">
            <a:off x="7419068" y="3991977"/>
            <a:ext cx="609362" cy="974940"/>
          </a:xfrm>
          <a:prstGeom prst="curvedLeftArrow">
            <a:avLst>
              <a:gd name="adj1" fmla="val 131"/>
              <a:gd name="adj2" fmla="val 50000"/>
              <a:gd name="adj3" fmla="val 24958"/>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E73107B3-82F1-C18A-8A04-F82BEB06764D}"/>
              </a:ext>
            </a:extLst>
          </p:cNvPr>
          <p:cNvSpPr/>
          <p:nvPr/>
        </p:nvSpPr>
        <p:spPr>
          <a:xfrm>
            <a:off x="81244" y="818984"/>
            <a:ext cx="8784461" cy="77922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63910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2A6A8618-BF22-403F-BA73-3B7A462A2A74}"/>
              </a:ext>
            </a:extLst>
          </p:cNvPr>
          <p:cNvSpPr/>
          <p:nvPr/>
        </p:nvSpPr>
        <p:spPr>
          <a:xfrm>
            <a:off x="7750412" y="454846"/>
            <a:ext cx="184731" cy="369332"/>
          </a:xfrm>
          <a:prstGeom prst="rect">
            <a:avLst/>
          </a:prstGeom>
        </p:spPr>
        <p:txBody>
          <a:bodyPr wrap="none">
            <a:spAutoFit/>
          </a:bodyPr>
          <a:lstStyle/>
          <a:p>
            <a:pPr algn="ctr">
              <a:spcBef>
                <a:spcPct val="50000"/>
              </a:spcBef>
            </a:pPr>
            <a:endParaRPr lang="it-IT" i="1" dirty="0">
              <a:latin typeface="Arial Black" panose="020B0A04020102020204" pitchFamily="34" charset="0"/>
            </a:endParaRPr>
          </a:p>
        </p:txBody>
      </p:sp>
      <p:sp>
        <p:nvSpPr>
          <p:cNvPr id="15" name="Rectangle 14">
            <a:extLst>
              <a:ext uri="{FF2B5EF4-FFF2-40B4-BE49-F238E27FC236}">
                <a16:creationId xmlns:a16="http://schemas.microsoft.com/office/drawing/2014/main" id="{766E60E7-D415-4FF9-B45F-780CD50F141D}"/>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pic>
        <p:nvPicPr>
          <p:cNvPr id="3" name="Picture 2">
            <a:extLst>
              <a:ext uri="{FF2B5EF4-FFF2-40B4-BE49-F238E27FC236}">
                <a16:creationId xmlns:a16="http://schemas.microsoft.com/office/drawing/2014/main" id="{EEB55D5A-D8A9-5B57-E5D4-BC5F97B81AA7}"/>
              </a:ext>
            </a:extLst>
          </p:cNvPr>
          <p:cNvPicPr>
            <a:picLocks noChangeAspect="1"/>
          </p:cNvPicPr>
          <p:nvPr/>
        </p:nvPicPr>
        <p:blipFill>
          <a:blip r:embed="rId5"/>
          <a:srcRect l="20883" t="5817" r="20785" b="9651"/>
          <a:stretch/>
        </p:blipFill>
        <p:spPr>
          <a:xfrm>
            <a:off x="404356" y="1464151"/>
            <a:ext cx="4597139" cy="3747247"/>
          </a:xfrm>
          <a:prstGeom prst="rect">
            <a:avLst/>
          </a:prstGeom>
        </p:spPr>
      </p:pic>
      <p:pic>
        <p:nvPicPr>
          <p:cNvPr id="4" name="IMG_3485">
            <a:hlinkClick r:id="" action="ppaction://media"/>
            <a:extLst>
              <a:ext uri="{FF2B5EF4-FFF2-40B4-BE49-F238E27FC236}">
                <a16:creationId xmlns:a16="http://schemas.microsoft.com/office/drawing/2014/main" id="{9B08D6E6-BD14-9F7A-CE89-C314ED9AED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61897" y="926302"/>
            <a:ext cx="2873326" cy="5070575"/>
          </a:xfrm>
          <a:prstGeom prst="rect">
            <a:avLst/>
          </a:prstGeom>
        </p:spPr>
      </p:pic>
      <p:grpSp>
        <p:nvGrpSpPr>
          <p:cNvPr id="2" name="Group 1">
            <a:extLst>
              <a:ext uri="{FF2B5EF4-FFF2-40B4-BE49-F238E27FC236}">
                <a16:creationId xmlns:a16="http://schemas.microsoft.com/office/drawing/2014/main" id="{A38C9F36-77A3-70AB-7484-B11BB46E1C1A}"/>
              </a:ext>
            </a:extLst>
          </p:cNvPr>
          <p:cNvGrpSpPr/>
          <p:nvPr/>
        </p:nvGrpSpPr>
        <p:grpSpPr>
          <a:xfrm>
            <a:off x="18660" y="6577808"/>
            <a:ext cx="9106678" cy="280192"/>
            <a:chOff x="18660" y="6577808"/>
            <a:chExt cx="9106678" cy="280192"/>
          </a:xfrm>
        </p:grpSpPr>
        <p:sp>
          <p:nvSpPr>
            <p:cNvPr id="5" name="Rectangle 4">
              <a:extLst>
                <a:ext uri="{FF2B5EF4-FFF2-40B4-BE49-F238E27FC236}">
                  <a16:creationId xmlns:a16="http://schemas.microsoft.com/office/drawing/2014/main" id="{D8AD9066-E9B8-9052-A1AC-A9C5A85D802A}"/>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6" name="TextBox 5">
              <a:extLst>
                <a:ext uri="{FF2B5EF4-FFF2-40B4-BE49-F238E27FC236}">
                  <a16:creationId xmlns:a16="http://schemas.microsoft.com/office/drawing/2014/main" id="{F05C076E-9664-9446-70FB-DD92B7D995ED}"/>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7" name="TextBox 6">
              <a:extLst>
                <a:ext uri="{FF2B5EF4-FFF2-40B4-BE49-F238E27FC236}">
                  <a16:creationId xmlns:a16="http://schemas.microsoft.com/office/drawing/2014/main" id="{55B98D09-7DAD-D4F4-19CD-D9604B39F55D}"/>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8" name="Rectangle 7">
            <a:extLst>
              <a:ext uri="{FF2B5EF4-FFF2-40B4-BE49-F238E27FC236}">
                <a16:creationId xmlns:a16="http://schemas.microsoft.com/office/drawing/2014/main" id="{F132AF59-55E4-B39D-335A-95ECFAF71F2C}"/>
              </a:ext>
            </a:extLst>
          </p:cNvPr>
          <p:cNvSpPr/>
          <p:nvPr/>
        </p:nvSpPr>
        <p:spPr>
          <a:xfrm>
            <a:off x="404356" y="1464152"/>
            <a:ext cx="4597140" cy="3747246"/>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3">
            <a:extLst>
              <a:ext uri="{FF2B5EF4-FFF2-40B4-BE49-F238E27FC236}">
                <a16:creationId xmlns:a16="http://schemas.microsoft.com/office/drawing/2014/main" id="{AE056C1F-3A69-B539-C45A-2662A1FF08DD}"/>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 Feeling Jansky</a:t>
            </a:r>
          </a:p>
        </p:txBody>
      </p:sp>
      <p:sp>
        <p:nvSpPr>
          <p:cNvPr id="10" name="Rectangle 9">
            <a:extLst>
              <a:ext uri="{FF2B5EF4-FFF2-40B4-BE49-F238E27FC236}">
                <a16:creationId xmlns:a16="http://schemas.microsoft.com/office/drawing/2014/main" id="{70410FBA-71E2-103D-3D7E-6811EF66383D}"/>
              </a:ext>
            </a:extLst>
          </p:cNvPr>
          <p:cNvSpPr/>
          <p:nvPr/>
        </p:nvSpPr>
        <p:spPr>
          <a:xfrm>
            <a:off x="336137" y="5211398"/>
            <a:ext cx="4733576" cy="261610"/>
          </a:xfrm>
          <a:prstGeom prst="rect">
            <a:avLst/>
          </a:prstGeom>
        </p:spPr>
        <p:txBody>
          <a:bodyPr wrap="square">
            <a:spAutoFit/>
          </a:bodyPr>
          <a:lstStyle/>
          <a:p>
            <a:r>
              <a:rPr lang="it-IT" sz="1050" i="1" dirty="0">
                <a:latin typeface="Arial Black" panose="020B0A04020102020204" pitchFamily="34" charset="0"/>
              </a:rPr>
              <a:t>Noise map taken @ 2 deg. steps at 1308 Mhz with TotalPower </a:t>
            </a:r>
            <a:endParaRPr lang="it-IT" sz="700" i="1" dirty="0">
              <a:latin typeface="Arial Black" panose="020B0A04020102020204" pitchFamily="34" charset="0"/>
            </a:endParaRPr>
          </a:p>
        </p:txBody>
      </p:sp>
      <p:sp>
        <p:nvSpPr>
          <p:cNvPr id="11" name="TextBox 10">
            <a:extLst>
              <a:ext uri="{FF2B5EF4-FFF2-40B4-BE49-F238E27FC236}">
                <a16:creationId xmlns:a16="http://schemas.microsoft.com/office/drawing/2014/main" id="{E53C229E-F142-068A-787D-01B6C12E8244}"/>
              </a:ext>
            </a:extLst>
          </p:cNvPr>
          <p:cNvSpPr txBox="1"/>
          <p:nvPr/>
        </p:nvSpPr>
        <p:spPr>
          <a:xfrm>
            <a:off x="336137" y="5530471"/>
            <a:ext cx="4485696" cy="923330"/>
          </a:xfrm>
          <a:prstGeom prst="rect">
            <a:avLst/>
          </a:prstGeom>
          <a:noFill/>
        </p:spPr>
        <p:txBody>
          <a:bodyPr wrap="square" rtlCol="0">
            <a:spAutoFit/>
          </a:bodyPr>
          <a:lstStyle/>
          <a:p>
            <a:pPr marL="285750" indent="-285750">
              <a:buFont typeface="Wingdings" panose="05000000000000000000" pitchFamily="2" charset="2"/>
              <a:buChar char="Ø"/>
            </a:pPr>
            <a:r>
              <a:rPr lang="it-IT" dirty="0">
                <a:latin typeface="Arial Black" panose="020B0A04020102020204" pitchFamily="34" charset="0"/>
              </a:rPr>
              <a:t>Significant contribution of noise originating from the ground and vegetation.</a:t>
            </a:r>
          </a:p>
        </p:txBody>
      </p:sp>
    </p:spTree>
    <p:extLst>
      <p:ext uri="{BB962C8B-B14F-4D97-AF65-F5344CB8AC3E}">
        <p14:creationId xmlns:p14="http://schemas.microsoft.com/office/powerpoint/2010/main" val="254297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5E2EF1-9E62-5EB5-FC72-6FF83C62F9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1E4975-A513-E95E-6458-4354D2AF5C2E}"/>
              </a:ext>
            </a:extLst>
          </p:cNvPr>
          <p:cNvSpPr/>
          <p:nvPr/>
        </p:nvSpPr>
        <p:spPr>
          <a:xfrm>
            <a:off x="123986" y="846542"/>
            <a:ext cx="8664950" cy="3046988"/>
          </a:xfrm>
          <a:prstGeom prst="rect">
            <a:avLst/>
          </a:prstGeom>
        </p:spPr>
        <p:txBody>
          <a:bodyPr wrap="square">
            <a:spAutoFit/>
          </a:bodyPr>
          <a:lstStyle/>
          <a:p>
            <a:pPr marL="285750" indent="-285750" algn="just">
              <a:spcBef>
                <a:spcPct val="50000"/>
              </a:spcBef>
              <a:buFont typeface="Wingdings" panose="05000000000000000000" pitchFamily="2" charset="2"/>
              <a:buChar char="Ø"/>
            </a:pPr>
            <a:r>
              <a:rPr lang="en-GB" sz="2400" dirty="0">
                <a:latin typeface="Arial Black" panose="020B0A04020102020204" pitchFamily="34" charset="0"/>
              </a:rPr>
              <a:t>In 2017, as retirement approached, I began a project to install a 5-meter dish for Earth–Moon–Earth (EME) communications ( … a "Keep Alzheimer Away" (KAA) project ). Around the same time, meeting with </a:t>
            </a:r>
            <a:r>
              <a:rPr lang="en-GB" sz="2400" i="1" dirty="0">
                <a:latin typeface="Arial Black" panose="020B0A04020102020204" pitchFamily="34" charset="0"/>
              </a:rPr>
              <a:t>Professor Joseph Hooton Taylor  ( K1JT )</a:t>
            </a:r>
            <a:r>
              <a:rPr lang="en-GB" sz="2400" dirty="0">
                <a:latin typeface="Arial Black" panose="020B0A04020102020204" pitchFamily="34" charset="0"/>
              </a:rPr>
              <a:t> moved the things further focusing the attention more and more on weak signals techniques.</a:t>
            </a:r>
          </a:p>
        </p:txBody>
      </p:sp>
      <p:sp>
        <p:nvSpPr>
          <p:cNvPr id="14" name="Rectangle 3">
            <a:extLst>
              <a:ext uri="{FF2B5EF4-FFF2-40B4-BE49-F238E27FC236}">
                <a16:creationId xmlns:a16="http://schemas.microsoft.com/office/drawing/2014/main" id="{302CADFC-427F-AE75-4AE6-BBD76D52C2E9}"/>
              </a:ext>
            </a:extLst>
          </p:cNvPr>
          <p:cNvSpPr/>
          <p:nvPr/>
        </p:nvSpPr>
        <p:spPr>
          <a:xfrm>
            <a:off x="7750412" y="454846"/>
            <a:ext cx="184731" cy="369332"/>
          </a:xfrm>
          <a:prstGeom prst="rect">
            <a:avLst/>
          </a:prstGeom>
        </p:spPr>
        <p:txBody>
          <a:bodyPr wrap="none">
            <a:spAutoFit/>
          </a:bodyPr>
          <a:lstStyle/>
          <a:p>
            <a:pPr algn="ctr">
              <a:spcBef>
                <a:spcPct val="50000"/>
              </a:spcBef>
            </a:pPr>
            <a:endParaRPr lang="it-IT" i="1" dirty="0">
              <a:latin typeface="Arial Black" panose="020B0A04020102020204" pitchFamily="34" charset="0"/>
            </a:endParaRPr>
          </a:p>
        </p:txBody>
      </p:sp>
      <p:sp>
        <p:nvSpPr>
          <p:cNvPr id="15" name="Rectangle 14">
            <a:extLst>
              <a:ext uri="{FF2B5EF4-FFF2-40B4-BE49-F238E27FC236}">
                <a16:creationId xmlns:a16="http://schemas.microsoft.com/office/drawing/2014/main" id="{1AEFDF0F-00BF-F95A-59DA-1BF607EBDEA9}"/>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7" name="Rectangle 3">
            <a:extLst>
              <a:ext uri="{FF2B5EF4-FFF2-40B4-BE49-F238E27FC236}">
                <a16:creationId xmlns:a16="http://schemas.microsoft.com/office/drawing/2014/main" id="{63F0629C-CD3D-AC05-8B2A-FDF534956CD8}"/>
              </a:ext>
            </a:extLst>
          </p:cNvPr>
          <p:cNvSpPr/>
          <p:nvPr/>
        </p:nvSpPr>
        <p:spPr>
          <a:xfrm>
            <a:off x="7001814" y="432482"/>
            <a:ext cx="2142186" cy="369332"/>
          </a:xfrm>
          <a:prstGeom prst="rect">
            <a:avLst/>
          </a:prstGeom>
        </p:spPr>
        <p:txBody>
          <a:bodyPr wrap="square">
            <a:spAutoFit/>
          </a:bodyPr>
          <a:lstStyle/>
          <a:p>
            <a:pPr algn="ctr">
              <a:spcBef>
                <a:spcPct val="50000"/>
              </a:spcBef>
            </a:pPr>
            <a:r>
              <a:rPr lang="it-IT" i="1" dirty="0">
                <a:latin typeface="Arial Black" panose="020B0A04020102020204" pitchFamily="34" charset="0"/>
              </a:rPr>
              <a:t>…. Why ??</a:t>
            </a:r>
          </a:p>
        </p:txBody>
      </p:sp>
      <p:sp>
        <p:nvSpPr>
          <p:cNvPr id="5" name="TextBox 4">
            <a:extLst>
              <a:ext uri="{FF2B5EF4-FFF2-40B4-BE49-F238E27FC236}">
                <a16:creationId xmlns:a16="http://schemas.microsoft.com/office/drawing/2014/main" id="{6EE260AF-1F95-0733-18D4-E2EC78A74148}"/>
              </a:ext>
            </a:extLst>
          </p:cNvPr>
          <p:cNvSpPr txBox="1"/>
          <p:nvPr/>
        </p:nvSpPr>
        <p:spPr>
          <a:xfrm>
            <a:off x="1253493" y="5815184"/>
            <a:ext cx="7430704" cy="523220"/>
          </a:xfrm>
          <a:prstGeom prst="rect">
            <a:avLst/>
          </a:prstGeom>
          <a:noFill/>
        </p:spPr>
        <p:txBody>
          <a:bodyPr wrap="square">
            <a:spAutoFit/>
          </a:bodyPr>
          <a:lstStyle/>
          <a:p>
            <a:r>
              <a:rPr lang="en-GB" sz="2800" i="1" dirty="0">
                <a:latin typeface="Arial Black" panose="020B0A04020102020204" pitchFamily="34" charset="0"/>
              </a:rPr>
              <a:t>Alea </a:t>
            </a:r>
            <a:r>
              <a:rPr lang="en-GB" sz="2800" i="1" dirty="0" err="1">
                <a:latin typeface="Arial Black" panose="020B0A04020102020204" pitchFamily="34" charset="0"/>
              </a:rPr>
              <a:t>iacta</a:t>
            </a:r>
            <a:r>
              <a:rPr lang="en-GB" sz="2800" i="1" dirty="0">
                <a:latin typeface="Arial Black" panose="020B0A04020102020204" pitchFamily="34" charset="0"/>
              </a:rPr>
              <a:t> </a:t>
            </a:r>
            <a:r>
              <a:rPr lang="en-GB" sz="2800" i="1" dirty="0" err="1">
                <a:latin typeface="Arial Black" panose="020B0A04020102020204" pitchFamily="34" charset="0"/>
              </a:rPr>
              <a:t>est</a:t>
            </a:r>
            <a:r>
              <a:rPr lang="en-GB" sz="2800" i="1" dirty="0">
                <a:latin typeface="Arial Black" panose="020B0A04020102020204" pitchFamily="34" charset="0"/>
              </a:rPr>
              <a:t> </a:t>
            </a:r>
            <a:r>
              <a:rPr lang="en-GB" sz="2800" dirty="0">
                <a:latin typeface="Arial Black" panose="020B0A04020102020204" pitchFamily="34" charset="0"/>
              </a:rPr>
              <a:t>— the die was cast ...</a:t>
            </a:r>
            <a:endParaRPr lang="en-GB" sz="2800" dirty="0"/>
          </a:p>
        </p:txBody>
      </p:sp>
      <p:grpSp>
        <p:nvGrpSpPr>
          <p:cNvPr id="3" name="Group 2">
            <a:extLst>
              <a:ext uri="{FF2B5EF4-FFF2-40B4-BE49-F238E27FC236}">
                <a16:creationId xmlns:a16="http://schemas.microsoft.com/office/drawing/2014/main" id="{02D7146A-617A-1874-57A6-BBED1B63AA2F}"/>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B5A575F0-FFF5-7856-A511-3E3C974623BF}"/>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6" name="TextBox 5">
              <a:extLst>
                <a:ext uri="{FF2B5EF4-FFF2-40B4-BE49-F238E27FC236}">
                  <a16:creationId xmlns:a16="http://schemas.microsoft.com/office/drawing/2014/main" id="{30AE78CB-1096-1B49-F878-BE09EE4C1B1A}"/>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7" name="TextBox 6">
              <a:extLst>
                <a:ext uri="{FF2B5EF4-FFF2-40B4-BE49-F238E27FC236}">
                  <a16:creationId xmlns:a16="http://schemas.microsoft.com/office/drawing/2014/main" id="{4BBD8DAA-1540-1639-F657-4681F25AA9DA}"/>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9" name="TextBox 8">
            <a:extLst>
              <a:ext uri="{FF2B5EF4-FFF2-40B4-BE49-F238E27FC236}">
                <a16:creationId xmlns:a16="http://schemas.microsoft.com/office/drawing/2014/main" id="{AFA9EB57-010A-2AB5-8047-D2677CEBE44D}"/>
              </a:ext>
            </a:extLst>
          </p:cNvPr>
          <p:cNvSpPr txBox="1"/>
          <p:nvPr/>
        </p:nvSpPr>
        <p:spPr>
          <a:xfrm>
            <a:off x="123987" y="3857865"/>
            <a:ext cx="8664949" cy="1938992"/>
          </a:xfrm>
          <a:prstGeom prst="rect">
            <a:avLst/>
          </a:prstGeom>
          <a:noFill/>
        </p:spPr>
        <p:txBody>
          <a:bodyPr wrap="square">
            <a:spAutoFit/>
          </a:bodyPr>
          <a:lstStyle/>
          <a:p>
            <a:pPr marL="285750" indent="-285750" algn="just">
              <a:spcBef>
                <a:spcPct val="50000"/>
              </a:spcBef>
              <a:buFont typeface="Wingdings" panose="05000000000000000000" pitchFamily="2" charset="2"/>
              <a:buChar char="Ø"/>
            </a:pPr>
            <a:r>
              <a:rPr lang="en-GB" sz="2400" dirty="0">
                <a:latin typeface="Arial Black" panose="020B0A04020102020204" pitchFamily="34" charset="0"/>
              </a:rPr>
              <a:t>In 2018, I had the privilege of visiting the Sardinia Radio Telescope ( SRT ), where interactions with leading pulsar radio astronomers triggered a decisive transition toward pulsar radio astronomy. </a:t>
            </a:r>
            <a:r>
              <a:rPr lang="en-GB" sz="2400" i="1" dirty="0">
                <a:latin typeface="Arial Black" panose="020B0A04020102020204" pitchFamily="34" charset="0"/>
              </a:rPr>
              <a:t>          </a:t>
            </a:r>
            <a:endParaRPr lang="it-IT" sz="2400" dirty="0">
              <a:latin typeface="Arial Black" panose="020B0A04020102020204" pitchFamily="34" charset="0"/>
              <a:sym typeface="Wingdings" panose="05000000000000000000" pitchFamily="2" charset="2"/>
            </a:endParaRPr>
          </a:p>
        </p:txBody>
      </p:sp>
    </p:spTree>
    <p:extLst>
      <p:ext uri="{BB962C8B-B14F-4D97-AF65-F5344CB8AC3E}">
        <p14:creationId xmlns:p14="http://schemas.microsoft.com/office/powerpoint/2010/main" val="2035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CE92-829A-254C-8F9F-184B33A33B5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CC216DA-5973-2EFD-F7A9-AA095666F337}"/>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8" name="Rectangle 3">
            <a:extLst>
              <a:ext uri="{FF2B5EF4-FFF2-40B4-BE49-F238E27FC236}">
                <a16:creationId xmlns:a16="http://schemas.microsoft.com/office/drawing/2014/main" id="{B0064268-3E93-2B6F-93B7-F4B039C4BB5B}"/>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Future developments</a:t>
            </a:r>
          </a:p>
        </p:txBody>
      </p:sp>
      <p:sp>
        <p:nvSpPr>
          <p:cNvPr id="31" name="TextBox 11">
            <a:extLst>
              <a:ext uri="{FF2B5EF4-FFF2-40B4-BE49-F238E27FC236}">
                <a16:creationId xmlns:a16="http://schemas.microsoft.com/office/drawing/2014/main" id="{BF39F0E8-0E7F-B736-BDFC-20A70F52A6A7}"/>
              </a:ext>
            </a:extLst>
          </p:cNvPr>
          <p:cNvSpPr txBox="1"/>
          <p:nvPr/>
        </p:nvSpPr>
        <p:spPr>
          <a:xfrm>
            <a:off x="150205" y="867039"/>
            <a:ext cx="8804224" cy="4524315"/>
          </a:xfrm>
          <a:prstGeom prst="rect">
            <a:avLst/>
          </a:prstGeom>
          <a:noFill/>
        </p:spPr>
        <p:txBody>
          <a:bodyPr wrap="square" rtlCol="0">
            <a:spAutoFit/>
          </a:bodyPr>
          <a:lstStyle/>
          <a:p>
            <a:pPr marL="285750" indent="-285750">
              <a:buFont typeface="Wingdings" panose="05000000000000000000" pitchFamily="2" charset="2"/>
              <a:buChar char="ü"/>
            </a:pPr>
            <a:r>
              <a:rPr lang="en-GB" sz="1600" dirty="0">
                <a:latin typeface="Arial Black" panose="020B0A04020102020204" pitchFamily="34" charset="0"/>
              </a:rPr>
              <a:t>MURMUR demonstrates a high degree of stability, with over 3,000 downloads and global adoption. The software is under continuous development; therefore, users are advised to regularly utilize the </a:t>
            </a:r>
            <a:r>
              <a:rPr lang="en-GB" sz="1600" i="1" dirty="0">
                <a:latin typeface="Arial Black" panose="020B0A04020102020204" pitchFamily="34" charset="0"/>
              </a:rPr>
              <a:t>Check for Updates</a:t>
            </a:r>
            <a:r>
              <a:rPr lang="en-GB" sz="1600" dirty="0">
                <a:latin typeface="Arial Black" panose="020B0A04020102020204" pitchFamily="34" charset="0"/>
              </a:rPr>
              <a:t> function.</a:t>
            </a:r>
          </a:p>
          <a:p>
            <a:endParaRPr lang="it-IT" sz="1600" dirty="0">
              <a:latin typeface="Arial Black" panose="020B0A04020102020204" pitchFamily="34" charset="0"/>
            </a:endParaRPr>
          </a:p>
          <a:p>
            <a:pPr marL="285750" indent="-285750">
              <a:buFont typeface="Wingdings" panose="05000000000000000000" pitchFamily="2" charset="2"/>
              <a:buChar char="ü"/>
            </a:pPr>
            <a:r>
              <a:rPr lang="en-US" sz="1600" dirty="0">
                <a:latin typeface="Arial Black" panose="020B0A04020102020204" pitchFamily="34" charset="0"/>
              </a:rPr>
              <a:t>Few improvements are already under analysis </a:t>
            </a:r>
            <a:r>
              <a:rPr lang="it-IT" sz="1600" dirty="0">
                <a:latin typeface="Arial Black" panose="020B0A04020102020204" pitchFamily="34" charset="0"/>
              </a:rPr>
              <a:t>:</a:t>
            </a:r>
          </a:p>
          <a:p>
            <a:pPr marL="285750" indent="-285750">
              <a:buFont typeface="Wingdings" panose="05000000000000000000" pitchFamily="2" charset="2"/>
              <a:buChar char="ü"/>
            </a:pPr>
            <a:endParaRPr lang="it-IT" sz="1600" dirty="0">
              <a:latin typeface="Arial Black" panose="020B0A04020102020204" pitchFamily="34" charset="0"/>
            </a:endParaRPr>
          </a:p>
          <a:p>
            <a:pPr marL="742950" lvl="1" indent="-285750">
              <a:buFont typeface="Wingdings" panose="05000000000000000000" pitchFamily="2" charset="2"/>
              <a:buChar char="ü"/>
            </a:pPr>
            <a:r>
              <a:rPr lang="it-IT" sz="1600" dirty="0">
                <a:latin typeface="Arial Black" panose="020B0A04020102020204" pitchFamily="34" charset="0"/>
              </a:rPr>
              <a:t>Add background sky temperature.</a:t>
            </a:r>
          </a:p>
          <a:p>
            <a:pPr lvl="1"/>
            <a:endParaRPr lang="it-IT" sz="1600" dirty="0">
              <a:latin typeface="Arial Black" panose="020B0A04020102020204" pitchFamily="34" charset="0"/>
            </a:endParaRPr>
          </a:p>
          <a:p>
            <a:pPr marL="742950" lvl="1" indent="-285750">
              <a:buFont typeface="Wingdings" panose="05000000000000000000" pitchFamily="2" charset="2"/>
              <a:buChar char="ü"/>
            </a:pPr>
            <a:r>
              <a:rPr lang="en-US" sz="1600" dirty="0">
                <a:latin typeface="Arial Black" panose="020B0A04020102020204" pitchFamily="34" charset="0"/>
              </a:rPr>
              <a:t>Add Pulsar flux frequency ranges on top of </a:t>
            </a:r>
            <a:r>
              <a:rPr lang="en-GB" sz="1600" dirty="0">
                <a:latin typeface="Arial Black" panose="020B0A04020102020204" pitchFamily="34" charset="0"/>
              </a:rPr>
              <a:t>S₄₀₀ and S₁₄₀₀</a:t>
            </a:r>
            <a:r>
              <a:rPr lang="en-US" sz="1600" dirty="0">
                <a:latin typeface="Arial Black" panose="020B0A04020102020204" pitchFamily="34" charset="0"/>
              </a:rPr>
              <a:t>. </a:t>
            </a:r>
          </a:p>
          <a:p>
            <a:pPr lvl="1"/>
            <a:endParaRPr lang="en-US" sz="1600" dirty="0">
              <a:latin typeface="Arial Black" panose="020B0A04020102020204" pitchFamily="34" charset="0"/>
            </a:endParaRPr>
          </a:p>
          <a:p>
            <a:pPr marL="742950" lvl="1" indent="-285750">
              <a:buFont typeface="Wingdings" panose="05000000000000000000" pitchFamily="2" charset="2"/>
              <a:buChar char="ü"/>
            </a:pPr>
            <a:r>
              <a:rPr lang="en-GB" sz="1600" dirty="0">
                <a:latin typeface="Arial Black" panose="020B0A04020102020204" pitchFamily="34" charset="0"/>
              </a:rPr>
              <a:t>Improve dish-antenna gain prediction accounting for reflector mesh and additional parameters.</a:t>
            </a:r>
          </a:p>
          <a:p>
            <a:pPr marL="742950" lvl="1" indent="-285750">
              <a:buFont typeface="Wingdings" panose="05000000000000000000" pitchFamily="2" charset="2"/>
              <a:buChar char="ü"/>
            </a:pPr>
            <a:endParaRPr lang="en-GB" sz="1600" dirty="0">
              <a:latin typeface="Arial Black" panose="020B0A04020102020204" pitchFamily="34" charset="0"/>
            </a:endParaRPr>
          </a:p>
          <a:p>
            <a:pPr marL="742950" lvl="1" indent="-285750">
              <a:buFont typeface="Wingdings" panose="05000000000000000000" pitchFamily="2" charset="2"/>
              <a:buChar char="ü"/>
            </a:pPr>
            <a:r>
              <a:rPr lang="en-US" sz="1600" dirty="0">
                <a:latin typeface="Arial Black" panose="020B0A04020102020204" pitchFamily="34" charset="0"/>
              </a:rPr>
              <a:t>Add general analysis of dish performance based on excellent guides from Professor Joachim Koeppen, ( DF3GJ )  </a:t>
            </a:r>
          </a:p>
          <a:p>
            <a:pPr lvl="1"/>
            <a:r>
              <a:rPr lang="en-US" sz="1600" dirty="0">
                <a:latin typeface="Arial Black" panose="020B0A04020102020204" pitchFamily="34" charset="0"/>
              </a:rPr>
              <a:t>    </a:t>
            </a:r>
            <a:r>
              <a:rPr lang="en-US" sz="1050" i="1" dirty="0">
                <a:latin typeface="Arial Black" panose="020B0A04020102020204" pitchFamily="34" charset="0"/>
                <a:hlinkClick r:id="rId2"/>
              </a:rPr>
              <a:t>https://portia.astrophysik.uni-kiel.de/~koeppen/index.html</a:t>
            </a:r>
            <a:r>
              <a:rPr lang="en-US" sz="1050" i="1" dirty="0">
                <a:latin typeface="Arial Black" panose="020B0A04020102020204" pitchFamily="34" charset="0"/>
              </a:rPr>
              <a:t> </a:t>
            </a:r>
            <a:endParaRPr lang="en-GB" sz="1600" dirty="0">
              <a:latin typeface="Arial Black" panose="020B0A04020102020204" pitchFamily="34" charset="0"/>
            </a:endParaRPr>
          </a:p>
          <a:p>
            <a:pPr marL="742950" lvl="1" indent="-285750">
              <a:buFont typeface="Wingdings" panose="05000000000000000000" pitchFamily="2" charset="2"/>
              <a:buChar char="ü"/>
            </a:pPr>
            <a:endParaRPr lang="it-IT" sz="1600" dirty="0">
              <a:latin typeface="Arial Black" panose="020B0A04020102020204" pitchFamily="34" charset="0"/>
            </a:endParaRPr>
          </a:p>
        </p:txBody>
      </p:sp>
      <p:grpSp>
        <p:nvGrpSpPr>
          <p:cNvPr id="2" name="Group 1">
            <a:extLst>
              <a:ext uri="{FF2B5EF4-FFF2-40B4-BE49-F238E27FC236}">
                <a16:creationId xmlns:a16="http://schemas.microsoft.com/office/drawing/2014/main" id="{63B33295-3C60-6169-8AAC-5FEAC9150ABC}"/>
              </a:ext>
            </a:extLst>
          </p:cNvPr>
          <p:cNvGrpSpPr/>
          <p:nvPr/>
        </p:nvGrpSpPr>
        <p:grpSpPr>
          <a:xfrm>
            <a:off x="18660" y="6577808"/>
            <a:ext cx="9106678" cy="280192"/>
            <a:chOff x="18660" y="6577808"/>
            <a:chExt cx="9106678" cy="280192"/>
          </a:xfrm>
        </p:grpSpPr>
        <p:sp>
          <p:nvSpPr>
            <p:cNvPr id="3" name="Rectangle 2">
              <a:extLst>
                <a:ext uri="{FF2B5EF4-FFF2-40B4-BE49-F238E27FC236}">
                  <a16:creationId xmlns:a16="http://schemas.microsoft.com/office/drawing/2014/main" id="{7D8F5E0A-9069-118F-0781-3ACD3F535E68}"/>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4" name="TextBox 3">
              <a:extLst>
                <a:ext uri="{FF2B5EF4-FFF2-40B4-BE49-F238E27FC236}">
                  <a16:creationId xmlns:a16="http://schemas.microsoft.com/office/drawing/2014/main" id="{1BDD01C6-8A19-E6E2-2D4E-0E56B535BBA8}"/>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5" name="TextBox 4">
              <a:extLst>
                <a:ext uri="{FF2B5EF4-FFF2-40B4-BE49-F238E27FC236}">
                  <a16:creationId xmlns:a16="http://schemas.microsoft.com/office/drawing/2014/main" id="{5F07F0C4-DBC1-2386-0EFE-E132C35F9AE7}"/>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7" name="TextBox 6">
            <a:extLst>
              <a:ext uri="{FF2B5EF4-FFF2-40B4-BE49-F238E27FC236}">
                <a16:creationId xmlns:a16="http://schemas.microsoft.com/office/drawing/2014/main" id="{63F040DE-5D66-0BA0-46A1-8A091C559DDD}"/>
              </a:ext>
            </a:extLst>
          </p:cNvPr>
          <p:cNvSpPr txBox="1"/>
          <p:nvPr/>
        </p:nvSpPr>
        <p:spPr>
          <a:xfrm>
            <a:off x="348682" y="5312837"/>
            <a:ext cx="8446636" cy="707886"/>
          </a:xfrm>
          <a:prstGeom prst="rect">
            <a:avLst/>
          </a:prstGeom>
          <a:noFill/>
        </p:spPr>
        <p:txBody>
          <a:bodyPr wrap="square">
            <a:spAutoFit/>
          </a:bodyPr>
          <a:lstStyle/>
          <a:p>
            <a:pPr algn="ctr"/>
            <a:r>
              <a:rPr lang="en-GB" sz="2000" dirty="0">
                <a:latin typeface="Arial Black" panose="020B0A04020102020204" pitchFamily="34" charset="0"/>
              </a:rPr>
              <a:t>Suggestions, corrections, annotations, and requests for new features are highly valued and sincerely appreciated !</a:t>
            </a:r>
          </a:p>
        </p:txBody>
      </p:sp>
      <p:sp>
        <p:nvSpPr>
          <p:cNvPr id="9" name="Rectangle 8">
            <a:extLst>
              <a:ext uri="{FF2B5EF4-FFF2-40B4-BE49-F238E27FC236}">
                <a16:creationId xmlns:a16="http://schemas.microsoft.com/office/drawing/2014/main" id="{D7F02B66-9C77-FA57-0470-7838642CF45F}"/>
              </a:ext>
            </a:extLst>
          </p:cNvPr>
          <p:cNvSpPr/>
          <p:nvPr/>
        </p:nvSpPr>
        <p:spPr>
          <a:xfrm>
            <a:off x="177772" y="5205669"/>
            <a:ext cx="8784461" cy="92222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85983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3EA814-3D16-4DAC-BF9E-8480E53FBF36}"/>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8" name="Rectangle 3">
            <a:extLst>
              <a:ext uri="{FF2B5EF4-FFF2-40B4-BE49-F238E27FC236}">
                <a16:creationId xmlns:a16="http://schemas.microsoft.com/office/drawing/2014/main" id="{A446A0A0-C725-425E-A5B2-01C145BDB0D1}"/>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CAVEAT ...</a:t>
            </a:r>
          </a:p>
        </p:txBody>
      </p:sp>
      <p:grpSp>
        <p:nvGrpSpPr>
          <p:cNvPr id="2" name="Group 1">
            <a:extLst>
              <a:ext uri="{FF2B5EF4-FFF2-40B4-BE49-F238E27FC236}">
                <a16:creationId xmlns:a16="http://schemas.microsoft.com/office/drawing/2014/main" id="{142B812B-A17A-2D95-CC80-3C8FC1E5FA9E}"/>
              </a:ext>
            </a:extLst>
          </p:cNvPr>
          <p:cNvGrpSpPr/>
          <p:nvPr/>
        </p:nvGrpSpPr>
        <p:grpSpPr>
          <a:xfrm>
            <a:off x="18660" y="6577808"/>
            <a:ext cx="9106678" cy="280192"/>
            <a:chOff x="18660" y="6577808"/>
            <a:chExt cx="9106678" cy="280192"/>
          </a:xfrm>
        </p:grpSpPr>
        <p:sp>
          <p:nvSpPr>
            <p:cNvPr id="3" name="Rectangle 2">
              <a:extLst>
                <a:ext uri="{FF2B5EF4-FFF2-40B4-BE49-F238E27FC236}">
                  <a16:creationId xmlns:a16="http://schemas.microsoft.com/office/drawing/2014/main" id="{ED799353-A88F-8870-890D-E4011AB8299B}"/>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4" name="TextBox 3">
              <a:extLst>
                <a:ext uri="{FF2B5EF4-FFF2-40B4-BE49-F238E27FC236}">
                  <a16:creationId xmlns:a16="http://schemas.microsoft.com/office/drawing/2014/main" id="{D1165C3F-49F8-E0CB-E176-B793D8509E62}"/>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5" name="TextBox 4">
              <a:extLst>
                <a:ext uri="{FF2B5EF4-FFF2-40B4-BE49-F238E27FC236}">
                  <a16:creationId xmlns:a16="http://schemas.microsoft.com/office/drawing/2014/main" id="{C8BD0349-CD1B-0705-A8EA-6CF71438F863}"/>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grpSp>
        <p:nvGrpSpPr>
          <p:cNvPr id="13" name="Group 12">
            <a:extLst>
              <a:ext uri="{FF2B5EF4-FFF2-40B4-BE49-F238E27FC236}">
                <a16:creationId xmlns:a16="http://schemas.microsoft.com/office/drawing/2014/main" id="{65B49542-6E7C-A593-78BE-7F89FDD8AD8F}"/>
              </a:ext>
            </a:extLst>
          </p:cNvPr>
          <p:cNvGrpSpPr/>
          <p:nvPr/>
        </p:nvGrpSpPr>
        <p:grpSpPr>
          <a:xfrm>
            <a:off x="793750" y="850200"/>
            <a:ext cx="7556500" cy="5321300"/>
            <a:chOff x="860425" y="1014413"/>
            <a:chExt cx="7556500" cy="5321300"/>
          </a:xfrm>
        </p:grpSpPr>
        <p:pic>
          <p:nvPicPr>
            <p:cNvPr id="14" name="Picture 10">
              <a:extLst>
                <a:ext uri="{FF2B5EF4-FFF2-40B4-BE49-F238E27FC236}">
                  <a16:creationId xmlns:a16="http://schemas.microsoft.com/office/drawing/2014/main" id="{88769C2E-EDA4-0CBD-B634-297701539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25" y="1014413"/>
              <a:ext cx="7556500" cy="53213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AC9574E-98C7-88B8-0F57-A9CBDE76350E}"/>
                </a:ext>
              </a:extLst>
            </p:cNvPr>
            <p:cNvSpPr/>
            <p:nvPr/>
          </p:nvSpPr>
          <p:spPr>
            <a:xfrm>
              <a:off x="2214208" y="1466063"/>
              <a:ext cx="4836496" cy="106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E63F255-A56A-0113-6667-5A75ADD2844E}"/>
                </a:ext>
              </a:extLst>
            </p:cNvPr>
            <p:cNvSpPr txBox="1"/>
            <p:nvPr/>
          </p:nvSpPr>
          <p:spPr>
            <a:xfrm>
              <a:off x="2064852" y="1454385"/>
              <a:ext cx="4985851" cy="1077218"/>
            </a:xfrm>
            <a:prstGeom prst="rect">
              <a:avLst/>
            </a:prstGeom>
            <a:noFill/>
          </p:spPr>
          <p:txBody>
            <a:bodyPr wrap="square" rtlCol="0">
              <a:spAutoFit/>
            </a:bodyPr>
            <a:lstStyle/>
            <a:p>
              <a:pPr algn="ctr"/>
              <a:r>
                <a:rPr lang="it-IT" sz="1600" dirty="0">
                  <a:latin typeface="Arial Black" panose="020B0A04020102020204" pitchFamily="34" charset="0"/>
                </a:rPr>
                <a:t>Do I get this right ? You tell your partner:</a:t>
              </a:r>
            </a:p>
            <a:p>
              <a:pPr algn="ctr"/>
              <a:r>
                <a:rPr lang="it-IT" sz="1600" dirty="0">
                  <a:latin typeface="Arial Black" panose="020B0A04020102020204" pitchFamily="34" charset="0"/>
                </a:rPr>
                <a:t>«Sorry dear, not tonight. I have a head-</a:t>
              </a:r>
            </a:p>
            <a:p>
              <a:pPr algn="ctr"/>
              <a:r>
                <a:rPr lang="it-IT" sz="1600" dirty="0">
                  <a:latin typeface="Arial Black" panose="020B0A04020102020204" pitchFamily="34" charset="0"/>
                </a:rPr>
                <a:t>ache» and then you can sit all night and </a:t>
              </a:r>
            </a:p>
            <a:p>
              <a:pPr algn="ctr"/>
              <a:r>
                <a:rPr lang="it-IT" sz="1600" dirty="0">
                  <a:latin typeface="Arial Black" panose="020B0A04020102020204" pitchFamily="34" charset="0"/>
                </a:rPr>
                <a:t>work with Murmur</a:t>
              </a:r>
              <a:endParaRPr lang="en-GB" sz="1600" dirty="0">
                <a:latin typeface="Arial Black" panose="020B0A04020102020204" pitchFamily="34" charset="0"/>
              </a:endParaRPr>
            </a:p>
          </p:txBody>
        </p:sp>
      </p:grpSp>
    </p:spTree>
    <p:extLst>
      <p:ext uri="{BB962C8B-B14F-4D97-AF65-F5344CB8AC3E}">
        <p14:creationId xmlns:p14="http://schemas.microsoft.com/office/powerpoint/2010/main" val="37149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FEF191-EEFA-46B8-BF2D-5D521D90F8D4}"/>
              </a:ext>
            </a:extLst>
          </p:cNvPr>
          <p:cNvSpPr txBox="1"/>
          <p:nvPr/>
        </p:nvSpPr>
        <p:spPr>
          <a:xfrm>
            <a:off x="869429" y="2207926"/>
            <a:ext cx="7405141" cy="1661993"/>
          </a:xfrm>
          <a:prstGeom prst="rect">
            <a:avLst/>
          </a:prstGeom>
          <a:noFill/>
        </p:spPr>
        <p:txBody>
          <a:bodyPr wrap="square" rtlCol="0">
            <a:spAutoFit/>
          </a:bodyPr>
          <a:lstStyle/>
          <a:p>
            <a:pPr algn="ctr"/>
            <a:r>
              <a:rPr lang="it-IT" sz="5000" dirty="0">
                <a:latin typeface="Arial Black" panose="020B0A04020102020204" pitchFamily="34" charset="0"/>
              </a:rPr>
              <a:t>Grazie !</a:t>
            </a:r>
          </a:p>
          <a:p>
            <a:pPr algn="ctr"/>
            <a:r>
              <a:rPr lang="it-IT" sz="5000" dirty="0">
                <a:latin typeface="Arial Black" panose="020B0A04020102020204" pitchFamily="34" charset="0"/>
              </a:rPr>
              <a:t>Thanks !</a:t>
            </a:r>
          </a:p>
        </p:txBody>
      </p:sp>
      <p:grpSp>
        <p:nvGrpSpPr>
          <p:cNvPr id="3" name="Group 2">
            <a:extLst>
              <a:ext uri="{FF2B5EF4-FFF2-40B4-BE49-F238E27FC236}">
                <a16:creationId xmlns:a16="http://schemas.microsoft.com/office/drawing/2014/main" id="{168FD621-7FB5-1D52-D036-6A6A8E5A2BA7}"/>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62C2AD86-D34B-6A56-78E1-B0460D72F6B3}"/>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5" name="TextBox 4">
              <a:extLst>
                <a:ext uri="{FF2B5EF4-FFF2-40B4-BE49-F238E27FC236}">
                  <a16:creationId xmlns:a16="http://schemas.microsoft.com/office/drawing/2014/main" id="{F8A4DF5E-01FD-6EC2-D45B-385862231823}"/>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6" name="TextBox 5">
              <a:extLst>
                <a:ext uri="{FF2B5EF4-FFF2-40B4-BE49-F238E27FC236}">
                  <a16:creationId xmlns:a16="http://schemas.microsoft.com/office/drawing/2014/main" id="{E581DDD2-86D5-503E-D0B6-4197029280F3}"/>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Tree>
    <p:extLst>
      <p:ext uri="{BB962C8B-B14F-4D97-AF65-F5344CB8AC3E}">
        <p14:creationId xmlns:p14="http://schemas.microsoft.com/office/powerpoint/2010/main" val="2553427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68AE98A-EC09-F9A7-AD4A-0AC44F385CC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53D12FF-ABB7-F4F5-FB88-CB5C7B09EE95}"/>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9" name="TextBox 11">
            <a:extLst>
              <a:ext uri="{FF2B5EF4-FFF2-40B4-BE49-F238E27FC236}">
                <a16:creationId xmlns:a16="http://schemas.microsoft.com/office/drawing/2014/main" id="{4569C2AC-1B44-52DE-9F6C-5CCDDFC742F0}"/>
              </a:ext>
            </a:extLst>
          </p:cNvPr>
          <p:cNvSpPr txBox="1"/>
          <p:nvPr/>
        </p:nvSpPr>
        <p:spPr>
          <a:xfrm>
            <a:off x="96254" y="3001546"/>
            <a:ext cx="8846635" cy="2308324"/>
          </a:xfrm>
          <a:prstGeom prst="rect">
            <a:avLst/>
          </a:prstGeom>
          <a:noFill/>
        </p:spPr>
        <p:txBody>
          <a:bodyPr wrap="square" rtlCol="0">
            <a:spAutoFit/>
          </a:bodyPr>
          <a:lstStyle/>
          <a:p>
            <a:pPr marL="342900" indent="-342900">
              <a:buFont typeface="Wingdings" panose="05000000000000000000" pitchFamily="2" charset="2"/>
              <a:buChar char="ü"/>
            </a:pPr>
            <a:r>
              <a:rPr lang="en-GB" sz="2400" dirty="0">
                <a:latin typeface="Arial Black" panose="020B0A04020102020204" pitchFamily="34" charset="0"/>
              </a:rPr>
              <a:t>At 1296 MHz, EME communication incurs ≈ 270 dB path loss, yielding ≈ 3,000 Jy ( over 3 kHz ) for bounced signal with 1 W Effective Isotropic Radiated Power  ( EIRP ) … </a:t>
            </a:r>
          </a:p>
          <a:p>
            <a:pPr marL="342900" indent="-342900">
              <a:buFont typeface="Wingdings" panose="05000000000000000000" pitchFamily="2" charset="2"/>
              <a:buChar char="ü"/>
            </a:pPr>
            <a:r>
              <a:rPr lang="en-GB" sz="2400" dirty="0">
                <a:latin typeface="Arial Black" panose="020B0A04020102020204" pitchFamily="34" charset="0"/>
              </a:rPr>
              <a:t>In contrast, pulsars reach peak flux densities of ~1 Jy, with most sources in the </a:t>
            </a:r>
            <a:r>
              <a:rPr lang="en-GB" sz="2400" dirty="0" err="1">
                <a:latin typeface="Arial Black" panose="020B0A04020102020204" pitchFamily="34" charset="0"/>
              </a:rPr>
              <a:t>mJy</a:t>
            </a:r>
            <a:r>
              <a:rPr lang="en-GB" sz="2400" dirty="0">
                <a:latin typeface="Arial Black" panose="020B0A04020102020204" pitchFamily="34" charset="0"/>
              </a:rPr>
              <a:t> range.</a:t>
            </a:r>
          </a:p>
        </p:txBody>
      </p:sp>
      <p:sp>
        <p:nvSpPr>
          <p:cNvPr id="17" name="TextBox 16">
            <a:extLst>
              <a:ext uri="{FF2B5EF4-FFF2-40B4-BE49-F238E27FC236}">
                <a16:creationId xmlns:a16="http://schemas.microsoft.com/office/drawing/2014/main" id="{678A9D64-2E41-C00F-F207-0463A032D6E2}"/>
              </a:ext>
            </a:extLst>
          </p:cNvPr>
          <p:cNvSpPr txBox="1"/>
          <p:nvPr/>
        </p:nvSpPr>
        <p:spPr>
          <a:xfrm>
            <a:off x="201111" y="605570"/>
            <a:ext cx="8509752" cy="1938992"/>
          </a:xfrm>
          <a:prstGeom prst="rect">
            <a:avLst/>
          </a:prstGeom>
          <a:noFill/>
        </p:spPr>
        <p:txBody>
          <a:bodyPr wrap="square">
            <a:spAutoFit/>
          </a:bodyPr>
          <a:lstStyle/>
          <a:p>
            <a:r>
              <a:rPr lang="en-GB" sz="2400" dirty="0">
                <a:latin typeface="Arial Black" panose="020B0A04020102020204" pitchFamily="34" charset="0"/>
              </a:rPr>
              <a:t>However, the emission from the pulsar is extremely weak and, on top of that, it does not constitute a “ signal ” in the conventional sense but rather manifests itself as broadband noise.</a:t>
            </a:r>
          </a:p>
          <a:p>
            <a:r>
              <a:rPr lang="en-GB" sz="2400" dirty="0">
                <a:latin typeface="Arial Black" panose="020B0A04020102020204" pitchFamily="34" charset="0"/>
              </a:rPr>
              <a:t>The “signal” ( flux ) is measured in  Jansky ( Jy ).  </a:t>
            </a:r>
            <a:endParaRPr lang="it-IT" sz="2400" dirty="0">
              <a:latin typeface="Arial Black" panose="020B0A04020102020204" pitchFamily="34" charset="0"/>
            </a:endParaRPr>
          </a:p>
        </p:txBody>
      </p:sp>
      <p:sp>
        <p:nvSpPr>
          <p:cNvPr id="2" name="TextBox 1">
            <a:extLst>
              <a:ext uri="{FF2B5EF4-FFF2-40B4-BE49-F238E27FC236}">
                <a16:creationId xmlns:a16="http://schemas.microsoft.com/office/drawing/2014/main" id="{F25B93DE-3385-DC35-AFC1-23B9D789C9F0}"/>
              </a:ext>
            </a:extLst>
          </p:cNvPr>
          <p:cNvSpPr txBox="1"/>
          <p:nvPr/>
        </p:nvSpPr>
        <p:spPr>
          <a:xfrm>
            <a:off x="151551" y="5211945"/>
            <a:ext cx="8846636" cy="830997"/>
          </a:xfrm>
          <a:prstGeom prst="rect">
            <a:avLst/>
          </a:prstGeom>
          <a:noFill/>
        </p:spPr>
        <p:txBody>
          <a:bodyPr wrap="square">
            <a:spAutoFit/>
          </a:bodyPr>
          <a:lstStyle/>
          <a:p>
            <a:pPr marL="342900" indent="-342900">
              <a:buFont typeface="Wingdings" panose="05000000000000000000" pitchFamily="2" charset="2"/>
              <a:buChar char="Ø"/>
            </a:pPr>
            <a:r>
              <a:rPr lang="en-US" sz="2400" i="1" dirty="0">
                <a:latin typeface="Arial Black" panose="020B0A04020102020204" pitchFamily="34" charset="0"/>
              </a:rPr>
              <a:t>Pulsars are almost murmuring </a:t>
            </a:r>
            <a:r>
              <a:rPr lang="it-IT" sz="2400" i="1" dirty="0">
                <a:latin typeface="Arial Black" panose="020B0A04020102020204" pitchFamily="34" charset="0"/>
              </a:rPr>
              <a:t>: </a:t>
            </a:r>
          </a:p>
          <a:p>
            <a:r>
              <a:rPr lang="en-GB" sz="2400" dirty="0">
                <a:latin typeface="Arial Black" panose="020B0A04020102020204" pitchFamily="34" charset="0"/>
              </a:rPr>
              <a:t>… do we actually have “ears” good enough to hear?</a:t>
            </a:r>
          </a:p>
        </p:txBody>
      </p:sp>
      <p:grpSp>
        <p:nvGrpSpPr>
          <p:cNvPr id="3" name="Group 2">
            <a:extLst>
              <a:ext uri="{FF2B5EF4-FFF2-40B4-BE49-F238E27FC236}">
                <a16:creationId xmlns:a16="http://schemas.microsoft.com/office/drawing/2014/main" id="{22A5141D-9E46-CF8A-8766-91B6D820910E}"/>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F4F50B2A-2080-6022-8801-2B881D2C6B12}"/>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5" name="TextBox 4">
              <a:extLst>
                <a:ext uri="{FF2B5EF4-FFF2-40B4-BE49-F238E27FC236}">
                  <a16:creationId xmlns:a16="http://schemas.microsoft.com/office/drawing/2014/main" id="{FFEF271B-FAE3-E92D-1EC8-8794BB02E7E0}"/>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6" name="TextBox 5">
              <a:extLst>
                <a:ext uri="{FF2B5EF4-FFF2-40B4-BE49-F238E27FC236}">
                  <a16:creationId xmlns:a16="http://schemas.microsoft.com/office/drawing/2014/main" id="{87344D74-B491-AB81-C4D3-97411465B040}"/>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8" name="Rectangle 3">
            <a:extLst>
              <a:ext uri="{FF2B5EF4-FFF2-40B4-BE49-F238E27FC236}">
                <a16:creationId xmlns:a16="http://schemas.microsoft.com/office/drawing/2014/main" id="{AD280B9A-D9B5-031A-A612-A3104298FEE4}"/>
              </a:ext>
            </a:extLst>
          </p:cNvPr>
          <p:cNvSpPr/>
          <p:nvPr/>
        </p:nvSpPr>
        <p:spPr>
          <a:xfrm>
            <a:off x="7001814" y="432482"/>
            <a:ext cx="2142186" cy="369332"/>
          </a:xfrm>
          <a:prstGeom prst="rect">
            <a:avLst/>
          </a:prstGeom>
        </p:spPr>
        <p:txBody>
          <a:bodyPr wrap="square">
            <a:spAutoFit/>
          </a:bodyPr>
          <a:lstStyle/>
          <a:p>
            <a:pPr algn="ctr">
              <a:spcBef>
                <a:spcPct val="50000"/>
              </a:spcBef>
            </a:pPr>
            <a:r>
              <a:rPr lang="it-IT" i="1" dirty="0">
                <a:latin typeface="Arial Black" panose="020B0A04020102020204" pitchFamily="34" charset="0"/>
              </a:rPr>
              <a:t>…. Why ??</a:t>
            </a:r>
          </a:p>
        </p:txBody>
      </p:sp>
      <p:sp>
        <p:nvSpPr>
          <p:cNvPr id="11" name="TextBox 10">
            <a:extLst>
              <a:ext uri="{FF2B5EF4-FFF2-40B4-BE49-F238E27FC236}">
                <a16:creationId xmlns:a16="http://schemas.microsoft.com/office/drawing/2014/main" id="{8A99C720-33CE-174F-B0B5-D3738C683B4B}"/>
              </a:ext>
            </a:extLst>
          </p:cNvPr>
          <p:cNvSpPr txBox="1"/>
          <p:nvPr/>
        </p:nvSpPr>
        <p:spPr>
          <a:xfrm>
            <a:off x="1830634" y="5929355"/>
            <a:ext cx="5376592" cy="584775"/>
          </a:xfrm>
          <a:prstGeom prst="rect">
            <a:avLst/>
          </a:prstGeom>
          <a:noFill/>
        </p:spPr>
        <p:txBody>
          <a:bodyPr wrap="square">
            <a:spAutoFit/>
          </a:bodyPr>
          <a:lstStyle/>
          <a:p>
            <a:r>
              <a:rPr lang="en-GB" sz="3200" i="1" dirty="0">
                <a:latin typeface="Arial Black" panose="020B0A04020102020204" pitchFamily="34" charset="0"/>
              </a:rPr>
              <a:t>… MURMUR was born !</a:t>
            </a:r>
          </a:p>
        </p:txBody>
      </p:sp>
      <p:pic>
        <p:nvPicPr>
          <p:cNvPr id="14" name="Picture 13">
            <a:extLst>
              <a:ext uri="{FF2B5EF4-FFF2-40B4-BE49-F238E27FC236}">
                <a16:creationId xmlns:a16="http://schemas.microsoft.com/office/drawing/2014/main" id="{8DA4948D-7FE4-89F8-49D9-C3E3C6EDB298}"/>
              </a:ext>
            </a:extLst>
          </p:cNvPr>
          <p:cNvPicPr>
            <a:picLocks noChangeAspect="1"/>
          </p:cNvPicPr>
          <p:nvPr/>
        </p:nvPicPr>
        <p:blipFill>
          <a:blip r:embed="rId3"/>
          <a:stretch>
            <a:fillRect/>
          </a:stretch>
        </p:blipFill>
        <p:spPr>
          <a:xfrm>
            <a:off x="2804535" y="2450324"/>
            <a:ext cx="3428789" cy="551222"/>
          </a:xfrm>
          <a:prstGeom prst="rect">
            <a:avLst/>
          </a:prstGeom>
        </p:spPr>
      </p:pic>
    </p:spTree>
    <p:extLst>
      <p:ext uri="{BB962C8B-B14F-4D97-AF65-F5344CB8AC3E}">
        <p14:creationId xmlns:p14="http://schemas.microsoft.com/office/powerpoint/2010/main" val="45539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7" grpId="0"/>
      <p:bldP spid="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DC1987-CAAA-4445-A70F-68A5E69793D9}"/>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6" name="Rectangle 3">
            <a:extLst>
              <a:ext uri="{FF2B5EF4-FFF2-40B4-BE49-F238E27FC236}">
                <a16:creationId xmlns:a16="http://schemas.microsoft.com/office/drawing/2014/main" id="{332C0B12-7167-48BA-A077-61BFAADD254C}"/>
              </a:ext>
            </a:extLst>
          </p:cNvPr>
          <p:cNvSpPr/>
          <p:nvPr/>
        </p:nvSpPr>
        <p:spPr>
          <a:xfrm>
            <a:off x="4954249" y="454846"/>
            <a:ext cx="4189752" cy="369332"/>
          </a:xfrm>
          <a:prstGeom prst="rect">
            <a:avLst/>
          </a:prstGeom>
        </p:spPr>
        <p:txBody>
          <a:bodyPr wrap="square">
            <a:spAutoFit/>
          </a:bodyPr>
          <a:lstStyle/>
          <a:p>
            <a:pPr algn="ctr">
              <a:spcBef>
                <a:spcPct val="50000"/>
              </a:spcBef>
            </a:pPr>
            <a:r>
              <a:rPr lang="it-IT" i="1" dirty="0">
                <a:latin typeface="Arial Black" panose="020B0A04020102020204" pitchFamily="34" charset="0"/>
              </a:rPr>
              <a:t>Notes on the detection method</a:t>
            </a:r>
          </a:p>
        </p:txBody>
      </p:sp>
      <p:sp>
        <p:nvSpPr>
          <p:cNvPr id="24" name="Rettangolo 39">
            <a:extLst>
              <a:ext uri="{FF2B5EF4-FFF2-40B4-BE49-F238E27FC236}">
                <a16:creationId xmlns:a16="http://schemas.microsoft.com/office/drawing/2014/main" id="{FF060AA6-6FD0-4996-B258-E032E3C957D6}"/>
              </a:ext>
            </a:extLst>
          </p:cNvPr>
          <p:cNvSpPr/>
          <p:nvPr/>
        </p:nvSpPr>
        <p:spPr>
          <a:xfrm>
            <a:off x="305630" y="768619"/>
            <a:ext cx="8772738" cy="2246769"/>
          </a:xfrm>
          <a:prstGeom prst="rect">
            <a:avLst/>
          </a:prstGeom>
        </p:spPr>
        <p:txBody>
          <a:bodyPr wrap="square">
            <a:spAutoFit/>
          </a:bodyPr>
          <a:lstStyle/>
          <a:p>
            <a:r>
              <a:rPr lang="en-GB" sz="2000" dirty="0">
                <a:latin typeface="Arial Black" panose="020B0A04020102020204" pitchFamily="34" charset="0"/>
              </a:rPr>
              <a:t>Amateur-grade instruments cannot detect pulsars in real time </a:t>
            </a:r>
            <a:r>
              <a:rPr lang="en-GB" sz="2000" i="1" dirty="0">
                <a:latin typeface="Arial Black" panose="020B0A04020102020204" pitchFamily="34" charset="0"/>
              </a:rPr>
              <a:t>… up to now ! </a:t>
            </a:r>
            <a:r>
              <a:rPr lang="en-GB" sz="2000" dirty="0">
                <a:latin typeface="Arial Black" panose="020B0A04020102020204" pitchFamily="34" charset="0"/>
              </a:rPr>
              <a:t> ; instead, wideband data ( </a:t>
            </a:r>
            <a:r>
              <a:rPr lang="en-GB" sz="2000" i="1" dirty="0">
                <a:latin typeface="Arial Black" panose="020B0A04020102020204" pitchFamily="34" charset="0"/>
              </a:rPr>
              <a:t>integration bandwidth </a:t>
            </a:r>
            <a:r>
              <a:rPr lang="en-GB" sz="2000" dirty="0">
                <a:latin typeface="Arial Black" panose="020B0A04020102020204" pitchFamily="34" charset="0"/>
              </a:rPr>
              <a:t>) are recorded ( </a:t>
            </a:r>
            <a:r>
              <a:rPr lang="en-GB" sz="2000" i="1" dirty="0">
                <a:latin typeface="Arial Black" panose="020B0A04020102020204" pitchFamily="34" charset="0"/>
              </a:rPr>
              <a:t>integration time </a:t>
            </a:r>
            <a:r>
              <a:rPr lang="en-GB" sz="2000" dirty="0">
                <a:latin typeface="Arial Black" panose="020B0A04020102020204" pitchFamily="34" charset="0"/>
              </a:rPr>
              <a:t>), segmented, and coherently integrated using specialized software (e.g., PRESTO). Statistical averaging suppresses background noise, while temporally coherent pulsar signals are enhanced to improve detectability.</a:t>
            </a:r>
            <a:endParaRPr lang="en-US" sz="2000" dirty="0">
              <a:latin typeface="Arial Black" panose="020B0A04020102020204" pitchFamily="34" charset="0"/>
            </a:endParaRPr>
          </a:p>
        </p:txBody>
      </p:sp>
      <p:sp>
        <p:nvSpPr>
          <p:cNvPr id="28" name="Rectangle 3">
            <a:extLst>
              <a:ext uri="{FF2B5EF4-FFF2-40B4-BE49-F238E27FC236}">
                <a16:creationId xmlns:a16="http://schemas.microsoft.com/office/drawing/2014/main" id="{0E9656C6-B0E9-4E29-8227-EF168149C220}"/>
              </a:ext>
            </a:extLst>
          </p:cNvPr>
          <p:cNvSpPr/>
          <p:nvPr/>
        </p:nvSpPr>
        <p:spPr>
          <a:xfrm>
            <a:off x="4424139" y="579733"/>
            <a:ext cx="184730" cy="369332"/>
          </a:xfrm>
          <a:prstGeom prst="rect">
            <a:avLst/>
          </a:prstGeom>
        </p:spPr>
        <p:txBody>
          <a:bodyPr wrap="none">
            <a:spAutoFit/>
          </a:bodyPr>
          <a:lstStyle/>
          <a:p>
            <a:pPr algn="ctr">
              <a:spcBef>
                <a:spcPct val="50000"/>
              </a:spcBef>
            </a:pPr>
            <a:endParaRPr lang="it-IT" i="1" dirty="0">
              <a:latin typeface="Arial Black" panose="020B0A04020102020204" pitchFamily="34" charset="0"/>
            </a:endParaRPr>
          </a:p>
        </p:txBody>
      </p:sp>
      <p:pic>
        <p:nvPicPr>
          <p:cNvPr id="15" name="Picture 14">
            <a:extLst>
              <a:ext uri="{FF2B5EF4-FFF2-40B4-BE49-F238E27FC236}">
                <a16:creationId xmlns:a16="http://schemas.microsoft.com/office/drawing/2014/main" id="{CB5FCE04-D52C-4598-BD97-6C28EBE636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4" t="2214" r="1295" b="1917"/>
          <a:stretch/>
        </p:blipFill>
        <p:spPr>
          <a:xfrm>
            <a:off x="649305" y="3057586"/>
            <a:ext cx="2864236" cy="859937"/>
          </a:xfrm>
          <a:prstGeom prst="rect">
            <a:avLst/>
          </a:prstGeom>
        </p:spPr>
      </p:pic>
      <p:grpSp>
        <p:nvGrpSpPr>
          <p:cNvPr id="17" name="Group 16">
            <a:extLst>
              <a:ext uri="{FF2B5EF4-FFF2-40B4-BE49-F238E27FC236}">
                <a16:creationId xmlns:a16="http://schemas.microsoft.com/office/drawing/2014/main" id="{0F46D36C-50E2-4682-9218-9793AC7E7C7B}"/>
              </a:ext>
            </a:extLst>
          </p:cNvPr>
          <p:cNvGrpSpPr/>
          <p:nvPr/>
        </p:nvGrpSpPr>
        <p:grpSpPr>
          <a:xfrm>
            <a:off x="3640935" y="3107199"/>
            <a:ext cx="4764883" cy="1203544"/>
            <a:chOff x="3727269" y="3398423"/>
            <a:chExt cx="5110960" cy="1271620"/>
          </a:xfrm>
        </p:grpSpPr>
        <p:pic>
          <p:nvPicPr>
            <p:cNvPr id="18" name="Picture 17">
              <a:extLst>
                <a:ext uri="{FF2B5EF4-FFF2-40B4-BE49-F238E27FC236}">
                  <a16:creationId xmlns:a16="http://schemas.microsoft.com/office/drawing/2014/main" id="{1E210239-B8A8-4FAA-A97F-D7E89B771E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9" t="3037" r="1271" b="2016"/>
            <a:stretch/>
          </p:blipFill>
          <p:spPr>
            <a:xfrm>
              <a:off x="5771786" y="3398423"/>
              <a:ext cx="3066443" cy="899839"/>
            </a:xfrm>
            <a:prstGeom prst="rect">
              <a:avLst/>
            </a:prstGeom>
          </p:spPr>
        </p:pic>
        <p:pic>
          <p:nvPicPr>
            <p:cNvPr id="22" name="Picture 21">
              <a:extLst>
                <a:ext uri="{FF2B5EF4-FFF2-40B4-BE49-F238E27FC236}">
                  <a16:creationId xmlns:a16="http://schemas.microsoft.com/office/drawing/2014/main" id="{F1EFE788-0CCA-45AF-AC37-2BFB97761A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468789" y="3789511"/>
              <a:ext cx="529412" cy="887288"/>
            </a:xfrm>
            <a:prstGeom prst="rect">
              <a:avLst/>
            </a:prstGeom>
          </p:spPr>
        </p:pic>
        <p:pic>
          <p:nvPicPr>
            <p:cNvPr id="23" name="Picture 22">
              <a:extLst>
                <a:ext uri="{FF2B5EF4-FFF2-40B4-BE49-F238E27FC236}">
                  <a16:creationId xmlns:a16="http://schemas.microsoft.com/office/drawing/2014/main" id="{CCFE57CC-0D7D-4F05-BE9A-FDB0F8DBAE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42" t="7698" b="9621"/>
            <a:stretch/>
          </p:blipFill>
          <p:spPr>
            <a:xfrm>
              <a:off x="4964364" y="4302116"/>
              <a:ext cx="463080" cy="367927"/>
            </a:xfrm>
            <a:prstGeom prst="rect">
              <a:avLst/>
            </a:prstGeom>
          </p:spPr>
        </p:pic>
        <p:cxnSp>
          <p:nvCxnSpPr>
            <p:cNvPr id="29" name="Straight Arrow Connector 28">
              <a:extLst>
                <a:ext uri="{FF2B5EF4-FFF2-40B4-BE49-F238E27FC236}">
                  <a16:creationId xmlns:a16="http://schemas.microsoft.com/office/drawing/2014/main" id="{CFABC73E-2620-4CDF-8F4C-2E02A9BAFADE}"/>
                </a:ext>
              </a:extLst>
            </p:cNvPr>
            <p:cNvCxnSpPr/>
            <p:nvPr/>
          </p:nvCxnSpPr>
          <p:spPr>
            <a:xfrm>
              <a:off x="3727269" y="3709851"/>
              <a:ext cx="196813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B805A0A-879B-4AA0-B19D-13D661DEA27A}"/>
                </a:ext>
              </a:extLst>
            </p:cNvPr>
            <p:cNvGrpSpPr/>
            <p:nvPr/>
          </p:nvGrpSpPr>
          <p:grpSpPr>
            <a:xfrm>
              <a:off x="6096542" y="3617007"/>
              <a:ext cx="0" cy="465294"/>
              <a:chOff x="6480000" y="4619897"/>
              <a:chExt cx="0" cy="465294"/>
            </a:xfrm>
          </p:grpSpPr>
          <p:cxnSp>
            <p:nvCxnSpPr>
              <p:cNvPr id="76" name="Straight Connector 75">
                <a:extLst>
                  <a:ext uri="{FF2B5EF4-FFF2-40B4-BE49-F238E27FC236}">
                    <a16:creationId xmlns:a16="http://schemas.microsoft.com/office/drawing/2014/main" id="{1D51E9DF-ECD1-47AC-B33B-FD4CC59345AE}"/>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F5D5BA4-3812-414B-8946-3BD6E3944FF3}"/>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816B812-026B-45C8-A128-A380420E9F8A}"/>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D3FD769-0AC6-400F-97E2-37AF7A968E66}"/>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FA08529-E28C-4600-8F23-9A50EE4DC53D}"/>
                </a:ext>
              </a:extLst>
            </p:cNvPr>
            <p:cNvGrpSpPr/>
            <p:nvPr/>
          </p:nvGrpSpPr>
          <p:grpSpPr>
            <a:xfrm>
              <a:off x="6374304" y="3614549"/>
              <a:ext cx="0" cy="465294"/>
              <a:chOff x="6480000" y="4619897"/>
              <a:chExt cx="0" cy="465294"/>
            </a:xfrm>
          </p:grpSpPr>
          <p:cxnSp>
            <p:nvCxnSpPr>
              <p:cNvPr id="72" name="Straight Connector 71">
                <a:extLst>
                  <a:ext uri="{FF2B5EF4-FFF2-40B4-BE49-F238E27FC236}">
                    <a16:creationId xmlns:a16="http://schemas.microsoft.com/office/drawing/2014/main" id="{239108CC-6939-455B-AD1C-771EB1C3114D}"/>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5024693-F88C-4346-919E-905B2AE2C6AB}"/>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B4A4F8A-1B80-4611-A557-9D24C32FB8DF}"/>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64DFFD9-DBD7-408C-AFE1-631392A4C073}"/>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CA42E858-73E9-4C64-BA9B-0F6073909346}"/>
                </a:ext>
              </a:extLst>
            </p:cNvPr>
            <p:cNvGrpSpPr/>
            <p:nvPr/>
          </p:nvGrpSpPr>
          <p:grpSpPr>
            <a:xfrm>
              <a:off x="6629942" y="3612856"/>
              <a:ext cx="0" cy="465294"/>
              <a:chOff x="6480000" y="4619897"/>
              <a:chExt cx="0" cy="465294"/>
            </a:xfrm>
          </p:grpSpPr>
          <p:cxnSp>
            <p:nvCxnSpPr>
              <p:cNvPr id="68" name="Straight Connector 67">
                <a:extLst>
                  <a:ext uri="{FF2B5EF4-FFF2-40B4-BE49-F238E27FC236}">
                    <a16:creationId xmlns:a16="http://schemas.microsoft.com/office/drawing/2014/main" id="{FA7E2C4F-87EF-4732-93F9-56397241EE23}"/>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AFDBFDB-B10E-4961-B3CE-3431151629FF}"/>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051DA2B-8835-4259-B9D3-CA0CC7C89055}"/>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ABF1635-07B4-4C45-826F-2752A59B552C}"/>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D78ACF9-61A3-460A-92C0-FA924741DDCF}"/>
                </a:ext>
              </a:extLst>
            </p:cNvPr>
            <p:cNvGrpSpPr/>
            <p:nvPr/>
          </p:nvGrpSpPr>
          <p:grpSpPr>
            <a:xfrm>
              <a:off x="6907703" y="3613113"/>
              <a:ext cx="0" cy="465294"/>
              <a:chOff x="6480000" y="4619897"/>
              <a:chExt cx="0" cy="465294"/>
            </a:xfrm>
          </p:grpSpPr>
          <p:cxnSp>
            <p:nvCxnSpPr>
              <p:cNvPr id="64" name="Straight Connector 63">
                <a:extLst>
                  <a:ext uri="{FF2B5EF4-FFF2-40B4-BE49-F238E27FC236}">
                    <a16:creationId xmlns:a16="http://schemas.microsoft.com/office/drawing/2014/main" id="{1722417F-61EF-439B-8F65-9F2AD4B6271A}"/>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3FE8BD4-F8A7-426A-8EB6-93E88E2F0373}"/>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EDFD83E-9E18-4EE8-AF6A-A3A13B2395D8}"/>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A47AAAE-2A2E-4371-863B-4029AC4FAFF6}"/>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9CD6038-786D-4038-A0AA-6E34F03C65FF}"/>
                </a:ext>
              </a:extLst>
            </p:cNvPr>
            <p:cNvGrpSpPr/>
            <p:nvPr/>
          </p:nvGrpSpPr>
          <p:grpSpPr>
            <a:xfrm>
              <a:off x="7178090" y="3614548"/>
              <a:ext cx="0" cy="465294"/>
              <a:chOff x="6480000" y="4619897"/>
              <a:chExt cx="0" cy="465294"/>
            </a:xfrm>
          </p:grpSpPr>
          <p:cxnSp>
            <p:nvCxnSpPr>
              <p:cNvPr id="60" name="Straight Connector 59">
                <a:extLst>
                  <a:ext uri="{FF2B5EF4-FFF2-40B4-BE49-F238E27FC236}">
                    <a16:creationId xmlns:a16="http://schemas.microsoft.com/office/drawing/2014/main" id="{0F1F503D-97F1-40B3-AC30-3AD0B5CFE534}"/>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2C8D4B-1D41-4007-906C-56C06A1CF6F6}"/>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80BCEEA-9D2D-4315-ACE4-C947152F2F53}"/>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16F26D9-99A4-4A79-9965-70AA6D1B7F18}"/>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E2861AD-76A3-4505-98DC-91235FC17B47}"/>
                </a:ext>
              </a:extLst>
            </p:cNvPr>
            <p:cNvGrpSpPr/>
            <p:nvPr/>
          </p:nvGrpSpPr>
          <p:grpSpPr>
            <a:xfrm>
              <a:off x="7441103" y="3615569"/>
              <a:ext cx="0" cy="465294"/>
              <a:chOff x="6480000" y="4619897"/>
              <a:chExt cx="0" cy="465294"/>
            </a:xfrm>
          </p:grpSpPr>
          <p:cxnSp>
            <p:nvCxnSpPr>
              <p:cNvPr id="56" name="Straight Connector 55">
                <a:extLst>
                  <a:ext uri="{FF2B5EF4-FFF2-40B4-BE49-F238E27FC236}">
                    <a16:creationId xmlns:a16="http://schemas.microsoft.com/office/drawing/2014/main" id="{46A5FF59-48F2-4E14-BED6-2D41DA65BD78}"/>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CDEAA5F-004C-4FFD-BC25-E2C92930963C}"/>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36F7522-B91A-46F6-9385-BE244841739F}"/>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37094C-F9A6-456E-AE82-096AB7321192}"/>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7627091-7D7C-4962-B341-1B72F71CA151}"/>
                </a:ext>
              </a:extLst>
            </p:cNvPr>
            <p:cNvGrpSpPr/>
            <p:nvPr/>
          </p:nvGrpSpPr>
          <p:grpSpPr>
            <a:xfrm>
              <a:off x="7704116" y="3617007"/>
              <a:ext cx="0" cy="465294"/>
              <a:chOff x="6480000" y="4619897"/>
              <a:chExt cx="0" cy="465294"/>
            </a:xfrm>
          </p:grpSpPr>
          <p:cxnSp>
            <p:nvCxnSpPr>
              <p:cNvPr id="52" name="Straight Connector 51">
                <a:extLst>
                  <a:ext uri="{FF2B5EF4-FFF2-40B4-BE49-F238E27FC236}">
                    <a16:creationId xmlns:a16="http://schemas.microsoft.com/office/drawing/2014/main" id="{ED5274D5-1869-4321-A28B-5DA2BC26E1AC}"/>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B48F21B-4B3E-495C-AFBC-6C1CDBB3E348}"/>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7F7D3FF-BB75-49D1-BF97-12B8649D8372}"/>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AA7AA4B-46B3-4183-BCEE-5C7F0B19F119}"/>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0FF11B87-F67F-4D36-9E78-D32C50983FCD}"/>
                </a:ext>
              </a:extLst>
            </p:cNvPr>
            <p:cNvGrpSpPr/>
            <p:nvPr/>
          </p:nvGrpSpPr>
          <p:grpSpPr>
            <a:xfrm>
              <a:off x="7981878" y="3613783"/>
              <a:ext cx="0" cy="465294"/>
              <a:chOff x="6480000" y="4619897"/>
              <a:chExt cx="0" cy="465294"/>
            </a:xfrm>
          </p:grpSpPr>
          <p:cxnSp>
            <p:nvCxnSpPr>
              <p:cNvPr id="48" name="Straight Connector 47">
                <a:extLst>
                  <a:ext uri="{FF2B5EF4-FFF2-40B4-BE49-F238E27FC236}">
                    <a16:creationId xmlns:a16="http://schemas.microsoft.com/office/drawing/2014/main" id="{8B6A56FB-2562-4673-B81A-50AC420D5247}"/>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3B06F64-3EE3-4DF2-BFCD-30AB47646396}"/>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29572A9-1A51-485E-B5D1-684477202B20}"/>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13FEB7A-4432-4E39-822D-1CFB9B8E4DC5}"/>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F0971CE-7C69-4C70-B4C6-B53D873F6169}"/>
                </a:ext>
              </a:extLst>
            </p:cNvPr>
            <p:cNvGrpSpPr/>
            <p:nvPr/>
          </p:nvGrpSpPr>
          <p:grpSpPr>
            <a:xfrm>
              <a:off x="8244890" y="3612856"/>
              <a:ext cx="0" cy="465294"/>
              <a:chOff x="6480000" y="4619897"/>
              <a:chExt cx="0" cy="465294"/>
            </a:xfrm>
          </p:grpSpPr>
          <p:cxnSp>
            <p:nvCxnSpPr>
              <p:cNvPr id="44" name="Straight Connector 43">
                <a:extLst>
                  <a:ext uri="{FF2B5EF4-FFF2-40B4-BE49-F238E27FC236}">
                    <a16:creationId xmlns:a16="http://schemas.microsoft.com/office/drawing/2014/main" id="{3F165D5F-B6FF-4571-947A-58A3C588CDA2}"/>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D7D8BEE-4FCD-4122-9D63-2AFD8F4E1AA0}"/>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A211CB6-4397-41CD-8357-E55AE3F46373}"/>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3FAB836-B35F-4835-B4BE-334C6BA7DD4A}"/>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31B9DBE-2904-4C43-960C-50E209DB7309}"/>
                </a:ext>
              </a:extLst>
            </p:cNvPr>
            <p:cNvGrpSpPr/>
            <p:nvPr/>
          </p:nvGrpSpPr>
          <p:grpSpPr>
            <a:xfrm>
              <a:off x="8522652" y="3617007"/>
              <a:ext cx="0" cy="465294"/>
              <a:chOff x="6480000" y="4619897"/>
              <a:chExt cx="0" cy="465294"/>
            </a:xfrm>
          </p:grpSpPr>
          <p:cxnSp>
            <p:nvCxnSpPr>
              <p:cNvPr id="40" name="Straight Connector 39">
                <a:extLst>
                  <a:ext uri="{FF2B5EF4-FFF2-40B4-BE49-F238E27FC236}">
                    <a16:creationId xmlns:a16="http://schemas.microsoft.com/office/drawing/2014/main" id="{0C3055F0-605B-42DD-800C-771ADD4CB1E7}"/>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A47A180-2FD9-487E-A929-AA4CFB20292B}"/>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8B2A80-77A0-4064-832E-91DB232D79A0}"/>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EEECC4-4BED-4DC7-86F0-FA7CB1624E41}"/>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43" name="Group 142">
            <a:extLst>
              <a:ext uri="{FF2B5EF4-FFF2-40B4-BE49-F238E27FC236}">
                <a16:creationId xmlns:a16="http://schemas.microsoft.com/office/drawing/2014/main" id="{E0DDA4EB-DF51-BB93-0AE5-8DC1FD049EC9}"/>
              </a:ext>
            </a:extLst>
          </p:cNvPr>
          <p:cNvGrpSpPr/>
          <p:nvPr/>
        </p:nvGrpSpPr>
        <p:grpSpPr>
          <a:xfrm>
            <a:off x="5475804" y="4101401"/>
            <a:ext cx="3631654" cy="2301753"/>
            <a:chOff x="5398625" y="4012284"/>
            <a:chExt cx="3631654" cy="2301753"/>
          </a:xfrm>
        </p:grpSpPr>
        <p:sp>
          <p:nvSpPr>
            <p:cNvPr id="13" name="Rettangolo 18">
              <a:extLst>
                <a:ext uri="{FF2B5EF4-FFF2-40B4-BE49-F238E27FC236}">
                  <a16:creationId xmlns:a16="http://schemas.microsoft.com/office/drawing/2014/main" id="{4B1B6E9B-A000-482C-A1BE-F9D7B289B154}"/>
                </a:ext>
              </a:extLst>
            </p:cNvPr>
            <p:cNvSpPr/>
            <p:nvPr/>
          </p:nvSpPr>
          <p:spPr>
            <a:xfrm>
              <a:off x="5398625" y="6098593"/>
              <a:ext cx="3631654" cy="215444"/>
            </a:xfrm>
            <a:prstGeom prst="rect">
              <a:avLst/>
            </a:prstGeom>
          </p:spPr>
          <p:txBody>
            <a:bodyPr wrap="square">
              <a:spAutoFit/>
            </a:bodyPr>
            <a:lstStyle/>
            <a:p>
              <a:pPr algn="ctr"/>
              <a:r>
                <a:rPr lang="en-US" sz="800" dirty="0">
                  <a:latin typeface="Arial Black" panose="020B0A04020102020204" pitchFamily="34" charset="0"/>
                </a:rPr>
                <a:t>B0329+54 detection @ 1303 </a:t>
              </a:r>
              <a:r>
                <a:rPr lang="en-US" sz="800" dirty="0" err="1">
                  <a:latin typeface="Arial Black" panose="020B0A04020102020204" pitchFamily="34" charset="0"/>
                </a:rPr>
                <a:t>Mhz</a:t>
              </a:r>
              <a:r>
                <a:rPr lang="en-US" sz="800" dirty="0">
                  <a:latin typeface="Arial Black" panose="020B0A04020102020204" pitchFamily="34" charset="0"/>
                </a:rPr>
                <a:t> 2 ½ Hours. 56 </a:t>
              </a:r>
              <a:r>
                <a:rPr lang="en-US" sz="800" dirty="0" err="1">
                  <a:latin typeface="Arial Black" panose="020B0A04020102020204" pitchFamily="34" charset="0"/>
                </a:rPr>
                <a:t>Mhz</a:t>
              </a:r>
              <a:r>
                <a:rPr lang="en-US" sz="800" dirty="0">
                  <a:latin typeface="Arial Black" panose="020B0A04020102020204" pitchFamily="34" charset="0"/>
                </a:rPr>
                <a:t> BW </a:t>
              </a:r>
              <a:endParaRPr lang="it-IT" sz="800" dirty="0">
                <a:latin typeface="Arial Black" panose="020B0A04020102020204" pitchFamily="34" charset="0"/>
              </a:endParaRPr>
            </a:p>
          </p:txBody>
        </p:sp>
        <p:pic>
          <p:nvPicPr>
            <p:cNvPr id="5" name="Picture 4" descr="A close-up of a graph&#10;&#10;AI-generated content may be incorrect.">
              <a:extLst>
                <a:ext uri="{FF2B5EF4-FFF2-40B4-BE49-F238E27FC236}">
                  <a16:creationId xmlns:a16="http://schemas.microsoft.com/office/drawing/2014/main" id="{1F04E53F-A5C3-7230-726F-771CB4C85E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8258" y="4012284"/>
              <a:ext cx="2919344" cy="2063134"/>
            </a:xfrm>
            <a:prstGeom prst="rect">
              <a:avLst/>
            </a:prstGeom>
          </p:spPr>
        </p:pic>
      </p:grpSp>
      <p:grpSp>
        <p:nvGrpSpPr>
          <p:cNvPr id="4" name="Group 3">
            <a:extLst>
              <a:ext uri="{FF2B5EF4-FFF2-40B4-BE49-F238E27FC236}">
                <a16:creationId xmlns:a16="http://schemas.microsoft.com/office/drawing/2014/main" id="{D3073ED8-9D21-D917-1705-FDF15752E351}"/>
              </a:ext>
            </a:extLst>
          </p:cNvPr>
          <p:cNvGrpSpPr/>
          <p:nvPr/>
        </p:nvGrpSpPr>
        <p:grpSpPr>
          <a:xfrm>
            <a:off x="18660" y="6577808"/>
            <a:ext cx="9106678" cy="280192"/>
            <a:chOff x="18660" y="6577808"/>
            <a:chExt cx="9106678" cy="280192"/>
          </a:xfrm>
        </p:grpSpPr>
        <p:sp>
          <p:nvSpPr>
            <p:cNvPr id="6" name="Rectangle 5">
              <a:extLst>
                <a:ext uri="{FF2B5EF4-FFF2-40B4-BE49-F238E27FC236}">
                  <a16:creationId xmlns:a16="http://schemas.microsoft.com/office/drawing/2014/main" id="{F165C121-6383-C2E4-92E9-7C5887C2F1D7}"/>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8" name="TextBox 7">
              <a:extLst>
                <a:ext uri="{FF2B5EF4-FFF2-40B4-BE49-F238E27FC236}">
                  <a16:creationId xmlns:a16="http://schemas.microsoft.com/office/drawing/2014/main" id="{D11ABBA8-018B-465E-62B0-667AD12CC875}"/>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9" name="TextBox 8">
              <a:extLst>
                <a:ext uri="{FF2B5EF4-FFF2-40B4-BE49-F238E27FC236}">
                  <a16:creationId xmlns:a16="http://schemas.microsoft.com/office/drawing/2014/main" id="{DEFCCD34-31FD-7512-572F-77AC75FBE852}"/>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pic>
        <p:nvPicPr>
          <p:cNvPr id="80" name="Picture 79">
            <a:extLst>
              <a:ext uri="{FF2B5EF4-FFF2-40B4-BE49-F238E27FC236}">
                <a16:creationId xmlns:a16="http://schemas.microsoft.com/office/drawing/2014/main" id="{3AB72C25-25B5-4622-BAEE-1D8B2FA1F2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52" t="2612" r="1329" b="2336"/>
          <a:stretch/>
        </p:blipFill>
        <p:spPr>
          <a:xfrm>
            <a:off x="305630" y="4712857"/>
            <a:ext cx="1709581" cy="1082652"/>
          </a:xfrm>
          <a:prstGeom prst="rect">
            <a:avLst/>
          </a:prstGeom>
        </p:spPr>
      </p:pic>
      <p:grpSp>
        <p:nvGrpSpPr>
          <p:cNvPr id="142" name="Group 141">
            <a:extLst>
              <a:ext uri="{FF2B5EF4-FFF2-40B4-BE49-F238E27FC236}">
                <a16:creationId xmlns:a16="http://schemas.microsoft.com/office/drawing/2014/main" id="{E1627310-3245-9497-20A4-2EBF0F719B8C}"/>
              </a:ext>
            </a:extLst>
          </p:cNvPr>
          <p:cNvGrpSpPr/>
          <p:nvPr/>
        </p:nvGrpSpPr>
        <p:grpSpPr>
          <a:xfrm>
            <a:off x="305630" y="3060344"/>
            <a:ext cx="8100188" cy="2737923"/>
            <a:chOff x="305630" y="3060344"/>
            <a:chExt cx="8100188" cy="2737923"/>
          </a:xfrm>
        </p:grpSpPr>
        <p:cxnSp>
          <p:nvCxnSpPr>
            <p:cNvPr id="85" name="Straight Arrow Connector 84">
              <a:extLst>
                <a:ext uri="{FF2B5EF4-FFF2-40B4-BE49-F238E27FC236}">
                  <a16:creationId xmlns:a16="http://schemas.microsoft.com/office/drawing/2014/main" id="{D38B2850-3EFC-4FD5-9DCC-FA2B3B9C992D}"/>
                </a:ext>
              </a:extLst>
            </p:cNvPr>
            <p:cNvCxnSpPr>
              <a:cxnSpLocks/>
            </p:cNvCxnSpPr>
            <p:nvPr/>
          </p:nvCxnSpPr>
          <p:spPr>
            <a:xfrm>
              <a:off x="4745347" y="5228775"/>
              <a:ext cx="110443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8F5322A-4C47-4C4F-A623-F40AF012966F}"/>
                </a:ext>
              </a:extLst>
            </p:cNvPr>
            <p:cNvCxnSpPr>
              <a:cxnSpLocks/>
            </p:cNvCxnSpPr>
            <p:nvPr/>
          </p:nvCxnSpPr>
          <p:spPr>
            <a:xfrm>
              <a:off x="2175671" y="5248391"/>
              <a:ext cx="85108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EEA97EDE-D2A4-4B4E-95E6-CE0419A379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8148" y="4715615"/>
              <a:ext cx="313793" cy="399814"/>
            </a:xfrm>
            <a:prstGeom prst="rect">
              <a:avLst/>
            </a:prstGeom>
          </p:spPr>
        </p:pic>
        <p:pic>
          <p:nvPicPr>
            <p:cNvPr id="84" name="Picture 83">
              <a:extLst>
                <a:ext uri="{FF2B5EF4-FFF2-40B4-BE49-F238E27FC236}">
                  <a16:creationId xmlns:a16="http://schemas.microsoft.com/office/drawing/2014/main" id="{08561E3E-2B16-42A2-A568-495E2B8AD1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29" t="2395" b="2313"/>
            <a:stretch/>
          </p:blipFill>
          <p:spPr>
            <a:xfrm>
              <a:off x="3101143" y="4630631"/>
              <a:ext cx="1580328" cy="1154601"/>
            </a:xfrm>
            <a:prstGeom prst="rect">
              <a:avLst/>
            </a:prstGeom>
          </p:spPr>
        </p:pic>
        <p:pic>
          <p:nvPicPr>
            <p:cNvPr id="14" name="Picture 13">
              <a:extLst>
                <a:ext uri="{FF2B5EF4-FFF2-40B4-BE49-F238E27FC236}">
                  <a16:creationId xmlns:a16="http://schemas.microsoft.com/office/drawing/2014/main" id="{04FFAF16-C2E7-3A6F-339B-8922DA5999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4" t="2214" r="1295" b="1917"/>
            <a:stretch/>
          </p:blipFill>
          <p:spPr>
            <a:xfrm>
              <a:off x="649305" y="3060344"/>
              <a:ext cx="2864236" cy="859937"/>
            </a:xfrm>
            <a:prstGeom prst="rect">
              <a:avLst/>
            </a:prstGeom>
          </p:spPr>
        </p:pic>
        <p:pic>
          <p:nvPicPr>
            <p:cNvPr id="20" name="Picture 19">
              <a:extLst>
                <a:ext uri="{FF2B5EF4-FFF2-40B4-BE49-F238E27FC236}">
                  <a16:creationId xmlns:a16="http://schemas.microsoft.com/office/drawing/2014/main" id="{CF2EEEE9-73CE-3628-B00F-8A934F52FE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9" t="3037" r="1271" b="2016"/>
            <a:stretch/>
          </p:blipFill>
          <p:spPr>
            <a:xfrm>
              <a:off x="5547012" y="3109957"/>
              <a:ext cx="2858806" cy="851666"/>
            </a:xfrm>
            <a:prstGeom prst="rect">
              <a:avLst/>
            </a:prstGeom>
          </p:spPr>
        </p:pic>
        <p:pic>
          <p:nvPicPr>
            <p:cNvPr id="21" name="Picture 20">
              <a:extLst>
                <a:ext uri="{FF2B5EF4-FFF2-40B4-BE49-F238E27FC236}">
                  <a16:creationId xmlns:a16="http://schemas.microsoft.com/office/drawing/2014/main" id="{ADDB23B3-1D00-6A68-4DDC-9F23C0E1FB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328492" y="3486398"/>
              <a:ext cx="501070" cy="827207"/>
            </a:xfrm>
            <a:prstGeom prst="rect">
              <a:avLst/>
            </a:prstGeom>
          </p:spPr>
        </p:pic>
        <p:pic>
          <p:nvPicPr>
            <p:cNvPr id="25" name="Picture 24">
              <a:extLst>
                <a:ext uri="{FF2B5EF4-FFF2-40B4-BE49-F238E27FC236}">
                  <a16:creationId xmlns:a16="http://schemas.microsoft.com/office/drawing/2014/main" id="{4DB10156-E65A-E445-062F-18B53DD8A3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42" t="7698" b="9621"/>
            <a:stretch/>
          </p:blipFill>
          <p:spPr>
            <a:xfrm>
              <a:off x="4794263" y="3965271"/>
              <a:ext cx="431724" cy="348230"/>
            </a:xfrm>
            <a:prstGeom prst="rect">
              <a:avLst/>
            </a:prstGeom>
          </p:spPr>
        </p:pic>
        <p:cxnSp>
          <p:nvCxnSpPr>
            <p:cNvPr id="26" name="Straight Arrow Connector 25">
              <a:extLst>
                <a:ext uri="{FF2B5EF4-FFF2-40B4-BE49-F238E27FC236}">
                  <a16:creationId xmlns:a16="http://schemas.microsoft.com/office/drawing/2014/main" id="{8A995E20-D3E5-1EA2-170E-E72EF6AF4B76}"/>
                </a:ext>
              </a:extLst>
            </p:cNvPr>
            <p:cNvCxnSpPr/>
            <p:nvPr/>
          </p:nvCxnSpPr>
          <p:spPr>
            <a:xfrm>
              <a:off x="3640935" y="3404713"/>
              <a:ext cx="183486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3033147-558D-EAF3-49EE-4295A6AC2131}"/>
                </a:ext>
              </a:extLst>
            </p:cNvPr>
            <p:cNvGrpSpPr/>
            <p:nvPr/>
          </p:nvGrpSpPr>
          <p:grpSpPr>
            <a:xfrm>
              <a:off x="5849778" y="3316839"/>
              <a:ext cx="0" cy="440385"/>
              <a:chOff x="6480000" y="4619897"/>
              <a:chExt cx="0" cy="465294"/>
            </a:xfrm>
          </p:grpSpPr>
          <p:cxnSp>
            <p:nvCxnSpPr>
              <p:cNvPr id="131" name="Straight Connector 130">
                <a:extLst>
                  <a:ext uri="{FF2B5EF4-FFF2-40B4-BE49-F238E27FC236}">
                    <a16:creationId xmlns:a16="http://schemas.microsoft.com/office/drawing/2014/main" id="{3CBD328D-743A-841C-84B6-4FE12ADF416A}"/>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7986D90-A269-2095-F169-8A953A9AB0C2}"/>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83B5EDE-1C4B-9999-76F5-3D2AF66928D7}"/>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7F7D324-53FE-866F-BDB1-B06690526A26}"/>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FF2B830-97FA-4B9C-519B-745760E0616F}"/>
                </a:ext>
              </a:extLst>
            </p:cNvPr>
            <p:cNvGrpSpPr/>
            <p:nvPr/>
          </p:nvGrpSpPr>
          <p:grpSpPr>
            <a:xfrm>
              <a:off x="6108732" y="3314513"/>
              <a:ext cx="0" cy="440385"/>
              <a:chOff x="6480000" y="4619897"/>
              <a:chExt cx="0" cy="465294"/>
            </a:xfrm>
          </p:grpSpPr>
          <p:cxnSp>
            <p:nvCxnSpPr>
              <p:cNvPr id="127" name="Straight Connector 126">
                <a:extLst>
                  <a:ext uri="{FF2B5EF4-FFF2-40B4-BE49-F238E27FC236}">
                    <a16:creationId xmlns:a16="http://schemas.microsoft.com/office/drawing/2014/main" id="{711FF953-DA6B-4C77-D013-C5CF61DF3B59}"/>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55FC11D-EF92-34E8-B2BB-CC6C3C58C148}"/>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CF3CF85-F8DE-D5B8-CEA4-33839DB8A04D}"/>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A61F283-FE21-F30A-4156-29B23B715CB5}"/>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1F4D0A12-9976-C60C-45B9-1995C68D964F}"/>
                </a:ext>
              </a:extLst>
            </p:cNvPr>
            <p:cNvGrpSpPr/>
            <p:nvPr/>
          </p:nvGrpSpPr>
          <p:grpSpPr>
            <a:xfrm>
              <a:off x="6347060" y="3312910"/>
              <a:ext cx="0" cy="440385"/>
              <a:chOff x="6480000" y="4619897"/>
              <a:chExt cx="0" cy="465294"/>
            </a:xfrm>
          </p:grpSpPr>
          <p:cxnSp>
            <p:nvCxnSpPr>
              <p:cNvPr id="123" name="Straight Connector 122">
                <a:extLst>
                  <a:ext uri="{FF2B5EF4-FFF2-40B4-BE49-F238E27FC236}">
                    <a16:creationId xmlns:a16="http://schemas.microsoft.com/office/drawing/2014/main" id="{FA6A6955-2422-FD3E-AF6E-53675A1FDA97}"/>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599837A-C851-47F2-B478-45970130BACC}"/>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D3A5EA8-595B-261F-FC6B-0135ABDF9ABF}"/>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3BE521E-57BA-5091-58BF-69296A49B5FC}"/>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51CCF61-DE0C-1972-C872-75BDCCB72699}"/>
                </a:ext>
              </a:extLst>
            </p:cNvPr>
            <p:cNvGrpSpPr/>
            <p:nvPr/>
          </p:nvGrpSpPr>
          <p:grpSpPr>
            <a:xfrm>
              <a:off x="6606013" y="3313154"/>
              <a:ext cx="0" cy="440385"/>
              <a:chOff x="6480000" y="4619897"/>
              <a:chExt cx="0" cy="465294"/>
            </a:xfrm>
          </p:grpSpPr>
          <p:cxnSp>
            <p:nvCxnSpPr>
              <p:cNvPr id="119" name="Straight Connector 118">
                <a:extLst>
                  <a:ext uri="{FF2B5EF4-FFF2-40B4-BE49-F238E27FC236}">
                    <a16:creationId xmlns:a16="http://schemas.microsoft.com/office/drawing/2014/main" id="{96FCE982-59E0-43B2-54D9-07C64688DECD}"/>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BF36B64-C15A-1F64-A0A6-147A73AEAF88}"/>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02364DF-29AA-045D-43F5-EADB50E57B66}"/>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E8F177A-46AF-AD4D-149C-D8635439482E}"/>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591045C-7BD4-E97E-FE3D-EA05B43743EF}"/>
                </a:ext>
              </a:extLst>
            </p:cNvPr>
            <p:cNvGrpSpPr/>
            <p:nvPr/>
          </p:nvGrpSpPr>
          <p:grpSpPr>
            <a:xfrm>
              <a:off x="6858092" y="3314512"/>
              <a:ext cx="0" cy="440385"/>
              <a:chOff x="6480000" y="4619897"/>
              <a:chExt cx="0" cy="465294"/>
            </a:xfrm>
          </p:grpSpPr>
          <p:cxnSp>
            <p:nvCxnSpPr>
              <p:cNvPr id="115" name="Straight Connector 114">
                <a:extLst>
                  <a:ext uri="{FF2B5EF4-FFF2-40B4-BE49-F238E27FC236}">
                    <a16:creationId xmlns:a16="http://schemas.microsoft.com/office/drawing/2014/main" id="{6A69D8DB-6FC3-77D7-1440-21C73B378BC6}"/>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180F46-B3BC-B85D-7E11-3A8E5DF9A00B}"/>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DCC54E5-57B0-3B9E-9CA4-5C82343A5A6B}"/>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DA127511-83A0-640A-965B-AAA1D241A139}"/>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E2B9676F-ABE6-6773-A010-A63A71BC609F}"/>
                </a:ext>
              </a:extLst>
            </p:cNvPr>
            <p:cNvGrpSpPr/>
            <p:nvPr/>
          </p:nvGrpSpPr>
          <p:grpSpPr>
            <a:xfrm>
              <a:off x="7103295" y="3315478"/>
              <a:ext cx="0" cy="440385"/>
              <a:chOff x="6480000" y="4619897"/>
              <a:chExt cx="0" cy="465294"/>
            </a:xfrm>
          </p:grpSpPr>
          <p:cxnSp>
            <p:nvCxnSpPr>
              <p:cNvPr id="111" name="Straight Connector 110">
                <a:extLst>
                  <a:ext uri="{FF2B5EF4-FFF2-40B4-BE49-F238E27FC236}">
                    <a16:creationId xmlns:a16="http://schemas.microsoft.com/office/drawing/2014/main" id="{95456D4E-6D5D-706A-B274-2453D3A27B9D}"/>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7BB51FE-DAAA-C20E-0CBC-25E21F4DAA29}"/>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D6CC625-FD98-CC46-792E-566CC67A6205}"/>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43B5FE7-2B95-0E3F-6CBB-A245A6F3FC11}"/>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32692D2-E13A-4657-3E58-034D06A87B73}"/>
                </a:ext>
              </a:extLst>
            </p:cNvPr>
            <p:cNvGrpSpPr/>
            <p:nvPr/>
          </p:nvGrpSpPr>
          <p:grpSpPr>
            <a:xfrm>
              <a:off x="7348499" y="3316839"/>
              <a:ext cx="0" cy="440385"/>
              <a:chOff x="6480000" y="4619897"/>
              <a:chExt cx="0" cy="465294"/>
            </a:xfrm>
          </p:grpSpPr>
          <p:cxnSp>
            <p:nvCxnSpPr>
              <p:cNvPr id="107" name="Straight Connector 106">
                <a:extLst>
                  <a:ext uri="{FF2B5EF4-FFF2-40B4-BE49-F238E27FC236}">
                    <a16:creationId xmlns:a16="http://schemas.microsoft.com/office/drawing/2014/main" id="{2E2ECE89-B3FD-85B7-3F62-399E0B05DAB6}"/>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62CE682-9F29-DEE9-9E2B-5EE7877857F6}"/>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3C9203A-9B05-6F13-0AD0-BB34CC8F67B7}"/>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4996CFE-D67D-F961-DE29-C9F981F6B974}"/>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A1969695-32A6-30A8-F2C0-64F298CE9EBC}"/>
                </a:ext>
              </a:extLst>
            </p:cNvPr>
            <p:cNvGrpSpPr/>
            <p:nvPr/>
          </p:nvGrpSpPr>
          <p:grpSpPr>
            <a:xfrm>
              <a:off x="7607453" y="3313788"/>
              <a:ext cx="0" cy="440385"/>
              <a:chOff x="6480000" y="4619897"/>
              <a:chExt cx="0" cy="465294"/>
            </a:xfrm>
          </p:grpSpPr>
          <p:cxnSp>
            <p:nvCxnSpPr>
              <p:cNvPr id="103" name="Straight Connector 102">
                <a:extLst>
                  <a:ext uri="{FF2B5EF4-FFF2-40B4-BE49-F238E27FC236}">
                    <a16:creationId xmlns:a16="http://schemas.microsoft.com/office/drawing/2014/main" id="{B7D5751D-7CA4-F86E-9C8E-1C8A0842B618}"/>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E4F47E1-5392-DC4E-FEAD-D0A5C4984F39}"/>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9958592-9795-389F-9F8C-080CBAB7B782}"/>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73949C-746C-3693-90CE-5B62940FC7AB}"/>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DA8785A1-10AC-E4AC-1DE4-9A891C5CB837}"/>
                </a:ext>
              </a:extLst>
            </p:cNvPr>
            <p:cNvGrpSpPr/>
            <p:nvPr/>
          </p:nvGrpSpPr>
          <p:grpSpPr>
            <a:xfrm>
              <a:off x="7852656" y="3312910"/>
              <a:ext cx="0" cy="440385"/>
              <a:chOff x="6480000" y="4619897"/>
              <a:chExt cx="0" cy="465294"/>
            </a:xfrm>
          </p:grpSpPr>
          <p:cxnSp>
            <p:nvCxnSpPr>
              <p:cNvPr id="99" name="Straight Connector 98">
                <a:extLst>
                  <a:ext uri="{FF2B5EF4-FFF2-40B4-BE49-F238E27FC236}">
                    <a16:creationId xmlns:a16="http://schemas.microsoft.com/office/drawing/2014/main" id="{640D46C5-D432-EEA0-39CC-936EB6B6A0D9}"/>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88E8DA3-7DAA-7163-88E8-E92777AD396F}"/>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C6DB370-0716-4B3C-8903-1EDB3F993614}"/>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2E1E47B-AF9E-C4F3-F93F-885E52010C08}"/>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D08DEBD9-E6DB-FFF2-59FB-EE3AD58F883E}"/>
                </a:ext>
              </a:extLst>
            </p:cNvPr>
            <p:cNvGrpSpPr/>
            <p:nvPr/>
          </p:nvGrpSpPr>
          <p:grpSpPr>
            <a:xfrm>
              <a:off x="8111610" y="3316839"/>
              <a:ext cx="0" cy="440385"/>
              <a:chOff x="6480000" y="4619897"/>
              <a:chExt cx="0" cy="465294"/>
            </a:xfrm>
          </p:grpSpPr>
          <p:cxnSp>
            <p:nvCxnSpPr>
              <p:cNvPr id="95" name="Straight Connector 94">
                <a:extLst>
                  <a:ext uri="{FF2B5EF4-FFF2-40B4-BE49-F238E27FC236}">
                    <a16:creationId xmlns:a16="http://schemas.microsoft.com/office/drawing/2014/main" id="{C39AA71F-076C-1321-272A-B4DD64D509BD}"/>
                  </a:ext>
                </a:extLst>
              </p:cNvPr>
              <p:cNvCxnSpPr>
                <a:cxnSpLocks/>
              </p:cNvCxnSpPr>
              <p:nvPr/>
            </p:nvCxnSpPr>
            <p:spPr>
              <a:xfrm>
                <a:off x="6480000" y="4998105"/>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EF1C62F-EB0D-BABE-2C5B-FA24B4B6E611}"/>
                  </a:ext>
                </a:extLst>
              </p:cNvPr>
              <p:cNvCxnSpPr>
                <a:cxnSpLocks/>
              </p:cNvCxnSpPr>
              <p:nvPr/>
            </p:nvCxnSpPr>
            <p:spPr>
              <a:xfrm>
                <a:off x="6480000" y="4872358"/>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099CE31-2502-A844-988A-AE9327083A3C}"/>
                  </a:ext>
                </a:extLst>
              </p:cNvPr>
              <p:cNvCxnSpPr>
                <a:cxnSpLocks/>
              </p:cNvCxnSpPr>
              <p:nvPr/>
            </p:nvCxnSpPr>
            <p:spPr>
              <a:xfrm>
                <a:off x="6480000" y="4619897"/>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6BBFAB0-291A-F7A5-B628-BDC714928FAF}"/>
                  </a:ext>
                </a:extLst>
              </p:cNvPr>
              <p:cNvCxnSpPr>
                <a:cxnSpLocks/>
              </p:cNvCxnSpPr>
              <p:nvPr/>
            </p:nvCxnSpPr>
            <p:spPr>
              <a:xfrm>
                <a:off x="6480000" y="4754880"/>
                <a:ext cx="0" cy="87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5" name="Picture 134">
              <a:extLst>
                <a:ext uri="{FF2B5EF4-FFF2-40B4-BE49-F238E27FC236}">
                  <a16:creationId xmlns:a16="http://schemas.microsoft.com/office/drawing/2014/main" id="{1D91A590-CC0A-2FBF-D08B-C2C737D8E8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52" t="2612" r="1329" b="2336"/>
            <a:stretch/>
          </p:blipFill>
          <p:spPr>
            <a:xfrm>
              <a:off x="305630" y="4715615"/>
              <a:ext cx="1709581" cy="1082652"/>
            </a:xfrm>
            <a:prstGeom prst="rect">
              <a:avLst/>
            </a:prstGeom>
          </p:spPr>
        </p:pic>
      </p:grpSp>
    </p:spTree>
    <p:extLst>
      <p:ext uri="{BB962C8B-B14F-4D97-AF65-F5344CB8AC3E}">
        <p14:creationId xmlns:p14="http://schemas.microsoft.com/office/powerpoint/2010/main" val="267446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DC1987-CAAA-4445-A70F-68A5E69793D9}"/>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6" name="Rectangle 3">
            <a:extLst>
              <a:ext uri="{FF2B5EF4-FFF2-40B4-BE49-F238E27FC236}">
                <a16:creationId xmlns:a16="http://schemas.microsoft.com/office/drawing/2014/main" id="{332C0B12-7167-48BA-A077-61BFAADD254C}"/>
              </a:ext>
            </a:extLst>
          </p:cNvPr>
          <p:cNvSpPr/>
          <p:nvPr/>
        </p:nvSpPr>
        <p:spPr>
          <a:xfrm>
            <a:off x="6321561" y="432482"/>
            <a:ext cx="2822439" cy="369332"/>
          </a:xfrm>
          <a:prstGeom prst="rect">
            <a:avLst/>
          </a:prstGeom>
        </p:spPr>
        <p:txBody>
          <a:bodyPr wrap="none">
            <a:spAutoFit/>
          </a:bodyPr>
          <a:lstStyle/>
          <a:p>
            <a:pPr algn="ctr">
              <a:spcBef>
                <a:spcPct val="50000"/>
              </a:spcBef>
            </a:pPr>
            <a:r>
              <a:rPr lang="it-IT" i="1" dirty="0">
                <a:latin typeface="Arial Black" panose="020B0A04020102020204" pitchFamily="34" charset="0"/>
              </a:rPr>
              <a:t>Radiometer equation</a:t>
            </a:r>
          </a:p>
        </p:txBody>
      </p:sp>
      <p:grpSp>
        <p:nvGrpSpPr>
          <p:cNvPr id="2" name="Group 1">
            <a:extLst>
              <a:ext uri="{FF2B5EF4-FFF2-40B4-BE49-F238E27FC236}">
                <a16:creationId xmlns:a16="http://schemas.microsoft.com/office/drawing/2014/main" id="{D23B6459-F257-4BEA-896E-55CAD59D80B6}"/>
              </a:ext>
            </a:extLst>
          </p:cNvPr>
          <p:cNvGrpSpPr/>
          <p:nvPr/>
        </p:nvGrpSpPr>
        <p:grpSpPr>
          <a:xfrm>
            <a:off x="55711" y="892519"/>
            <a:ext cx="8848789" cy="3374439"/>
            <a:chOff x="55711" y="892519"/>
            <a:chExt cx="8848789" cy="3374439"/>
          </a:xfrm>
        </p:grpSpPr>
        <p:sp>
          <p:nvSpPr>
            <p:cNvPr id="18" name="TextBox 11">
              <a:extLst>
                <a:ext uri="{FF2B5EF4-FFF2-40B4-BE49-F238E27FC236}">
                  <a16:creationId xmlns:a16="http://schemas.microsoft.com/office/drawing/2014/main" id="{DC78DBF3-17B2-413B-9012-24F7D0F49B63}"/>
                </a:ext>
              </a:extLst>
            </p:cNvPr>
            <p:cNvSpPr txBox="1"/>
            <p:nvPr/>
          </p:nvSpPr>
          <p:spPr>
            <a:xfrm>
              <a:off x="67414" y="892519"/>
              <a:ext cx="8734490" cy="1046440"/>
            </a:xfrm>
            <a:prstGeom prst="rect">
              <a:avLst/>
            </a:prstGeom>
            <a:noFill/>
          </p:spPr>
          <p:txBody>
            <a:bodyPr wrap="square" rtlCol="0">
              <a:spAutoFit/>
            </a:bodyPr>
            <a:lstStyle/>
            <a:p>
              <a:pPr algn="just"/>
              <a:r>
                <a:rPr lang="en-GB" sz="1400" dirty="0">
                  <a:latin typeface="Arial Black" panose="020B0A04020102020204" pitchFamily="34" charset="0"/>
                </a:rPr>
                <a:t>The estimation of pulsar emission detectability entails a comparative evaluation of the performance parameters of the receiving system against the intrinsic characteristics of the pulsar signal. This evaluation is conducted through the application of the so called </a:t>
              </a:r>
              <a:r>
                <a:rPr lang="en-GB" sz="2000" i="1" dirty="0">
                  <a:latin typeface="Arial Black" panose="020B0A04020102020204" pitchFamily="34" charset="0"/>
                </a:rPr>
                <a:t>modified radiometer equation</a:t>
              </a:r>
              <a:r>
                <a:rPr lang="en-GB" sz="1400" dirty="0">
                  <a:latin typeface="Arial Black" panose="020B0A04020102020204" pitchFamily="34" charset="0"/>
                </a:rPr>
                <a:t>.</a:t>
              </a:r>
              <a:endParaRPr lang="it-IT" sz="1100" i="1" u="sng" dirty="0">
                <a:latin typeface="Arial Black" panose="020B0A04020102020204" pitchFamily="34" charset="0"/>
              </a:endParaRPr>
            </a:p>
          </p:txBody>
        </p:sp>
        <p:grpSp>
          <p:nvGrpSpPr>
            <p:cNvPr id="20" name="Group 19">
              <a:extLst>
                <a:ext uri="{FF2B5EF4-FFF2-40B4-BE49-F238E27FC236}">
                  <a16:creationId xmlns:a16="http://schemas.microsoft.com/office/drawing/2014/main" id="{77165F36-7A5C-42BD-9A87-2C84C3806657}"/>
                </a:ext>
              </a:extLst>
            </p:cNvPr>
            <p:cNvGrpSpPr/>
            <p:nvPr/>
          </p:nvGrpSpPr>
          <p:grpSpPr>
            <a:xfrm>
              <a:off x="55711" y="2309627"/>
              <a:ext cx="8848789" cy="1957331"/>
              <a:chOff x="136555" y="2569861"/>
              <a:chExt cx="8848789" cy="1957331"/>
            </a:xfrm>
          </p:grpSpPr>
          <mc:AlternateContent xmlns:mc="http://schemas.openxmlformats.org/markup-compatibility/2006" xmlns:a14="http://schemas.microsoft.com/office/drawing/2010/main">
            <mc:Choice Requires="a14">
              <p:sp>
                <p:nvSpPr>
                  <p:cNvPr id="21" name="CasellaDiTesto 3">
                    <a:extLst>
                      <a:ext uri="{FF2B5EF4-FFF2-40B4-BE49-F238E27FC236}">
                        <a16:creationId xmlns:a16="http://schemas.microsoft.com/office/drawing/2014/main" id="{1783F278-52C1-4EC4-872B-CCF3AD8ED135}"/>
                      </a:ext>
                    </a:extLst>
                  </p:cNvPr>
                  <p:cNvSpPr txBox="1"/>
                  <p:nvPr/>
                </p:nvSpPr>
                <p:spPr>
                  <a:xfrm>
                    <a:off x="136555" y="2736847"/>
                    <a:ext cx="4378948" cy="8631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𝑆</m:t>
                              </m:r>
                            </m:e>
                            <m:sub>
                              <m:r>
                                <a:rPr lang="it-IT" b="0" i="1" smtClean="0">
                                  <a:latin typeface="Cambria Math" panose="02040503050406030204" pitchFamily="18" charset="0"/>
                                  <a:ea typeface="Cambria Math" panose="02040503050406030204" pitchFamily="18" charset="0"/>
                                </a:rPr>
                                <m:t>𝑚𝑖𝑛</m:t>
                              </m:r>
                            </m:sub>
                          </m:sSub>
                          <m:r>
                            <a:rPr lang="en-US" i="1" smtClean="0">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𝛽</m:t>
                          </m:r>
                          <m:f>
                            <m:fPr>
                              <m:ctrlPr>
                                <a:rPr lang="en-US" i="1" smtClean="0">
                                  <a:latin typeface="Cambria Math" panose="02040503050406030204" pitchFamily="18" charset="0"/>
                                </a:rPr>
                              </m:ctrlPr>
                            </m:fPr>
                            <m:num>
                              <m:r>
                                <a:rPr lang="it-IT" b="0" i="1" smtClean="0">
                                  <a:latin typeface="Cambria Math" panose="02040503050406030204" pitchFamily="18" charset="0"/>
                                </a:rPr>
                                <m:t>2</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𝑘</m:t>
                                  </m:r>
                                </m:e>
                                <m:sub>
                                  <m:r>
                                    <a:rPr lang="it-IT" b="0" i="1" smtClean="0">
                                      <a:latin typeface="Cambria Math" panose="02040503050406030204" pitchFamily="18" charset="0"/>
                                    </a:rPr>
                                    <m:t>𝑏</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f>
                                    <m:fPr>
                                      <m:ctrlPr>
                                        <a:rPr lang="it-IT" i="1">
                                          <a:latin typeface="Cambria Math" panose="02040503050406030204" pitchFamily="18" charset="0"/>
                                        </a:rPr>
                                      </m:ctrlPr>
                                    </m:fPr>
                                    <m:num>
                                      <m:r>
                                        <a:rPr lang="it-IT" i="1">
                                          <a:latin typeface="Cambria Math" panose="02040503050406030204" pitchFamily="18" charset="0"/>
                                        </a:rPr>
                                        <m:t>𝑆</m:t>
                                      </m:r>
                                    </m:num>
                                    <m:den>
                                      <m:r>
                                        <a:rPr lang="it-IT" i="1">
                                          <a:latin typeface="Cambria Math" panose="02040503050406030204" pitchFamily="18" charset="0"/>
                                        </a:rPr>
                                        <m:t>𝑁</m:t>
                                      </m:r>
                                    </m:den>
                                  </m:f>
                                </m:e>
                                <m:sub>
                                  <m:r>
                                    <a:rPr lang="it-IT" b="0" i="1" smtClean="0">
                                      <a:latin typeface="Cambria Math" panose="02040503050406030204" pitchFamily="18" charset="0"/>
                                    </a:rPr>
                                    <m:t>𝑚𝑖𝑛</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𝑠𝑦𝑠</m:t>
                                  </m:r>
                                </m:sub>
                              </m:sSub>
                            </m:num>
                            <m:den>
                              <m:sSub>
                                <m:sSubPr>
                                  <m:ctrlPr>
                                    <a:rPr lang="en-US" i="1" smtClean="0">
                                      <a:latin typeface="Cambria Math" panose="02040503050406030204" pitchFamily="18" charset="0"/>
                                    </a:rPr>
                                  </m:ctrlPr>
                                </m:sSubPr>
                                <m:e>
                                  <m:r>
                                    <a:rPr lang="it-IT" b="0" i="1" smtClean="0">
                                      <a:latin typeface="Cambria Math" panose="02040503050406030204" pitchFamily="18" charset="0"/>
                                    </a:rPr>
                                    <m:t>𝐴</m:t>
                                  </m:r>
                                </m:e>
                                <m:sub>
                                  <m:r>
                                    <a:rPr lang="it-IT" b="0" i="1" smtClean="0">
                                      <a:latin typeface="Cambria Math" panose="02040503050406030204" pitchFamily="18" charset="0"/>
                                    </a:rPr>
                                    <m:t>𝑒</m:t>
                                  </m:r>
                                </m:sub>
                              </m:sSub>
                              <m:rad>
                                <m:radPr>
                                  <m:degHide m:val="on"/>
                                  <m:ctrlPr>
                                    <a:rPr lang="en-US" i="1" smtClean="0">
                                      <a:latin typeface="Cambria Math" panose="02040503050406030204" pitchFamily="18" charset="0"/>
                                    </a:rPr>
                                  </m:ctrlPr>
                                </m:radPr>
                                <m:deg/>
                                <m:e>
                                  <m:sSub>
                                    <m:sSubPr>
                                      <m:ctrlPr>
                                        <a:rPr lang="en-US" i="1" smtClean="0">
                                          <a:latin typeface="Cambria Math" panose="02040503050406030204" pitchFamily="18" charset="0"/>
                                        </a:rPr>
                                      </m:ctrlPr>
                                    </m:sSubPr>
                                    <m:e>
                                      <m:r>
                                        <a:rPr lang="it-IT" b="0" i="1" smtClean="0">
                                          <a:latin typeface="Cambria Math" panose="02040503050406030204" pitchFamily="18" charset="0"/>
                                        </a:rPr>
                                        <m:t>𝑛</m:t>
                                      </m:r>
                                    </m:e>
                                    <m:sub>
                                      <m:r>
                                        <a:rPr lang="it-IT" b="0" i="1" smtClean="0">
                                          <a:latin typeface="Cambria Math" panose="02040503050406030204" pitchFamily="18" charset="0"/>
                                        </a:rPr>
                                        <m:t>𝑝</m:t>
                                      </m:r>
                                    </m:sub>
                                  </m:sSub>
                                  <m:sSub>
                                    <m:sSubPr>
                                      <m:ctrlPr>
                                        <a:rPr lang="en-US" i="1" smtClean="0">
                                          <a:latin typeface="Cambria Math" panose="02040503050406030204" pitchFamily="18" charset="0"/>
                                        </a:rPr>
                                      </m:ctrlPr>
                                    </m:sSubPr>
                                    <m:e>
                                      <m:r>
                                        <a:rPr lang="it-IT" b="0" i="1" smtClean="0">
                                          <a:latin typeface="Cambria Math" panose="02040503050406030204" pitchFamily="18" charset="0"/>
                                        </a:rPr>
                                        <m:t>𝑡</m:t>
                                      </m:r>
                                    </m:e>
                                    <m:sub>
                                      <m:r>
                                        <a:rPr lang="it-IT" b="0" i="1" smtClean="0">
                                          <a:latin typeface="Cambria Math" panose="02040503050406030204" pitchFamily="18" charset="0"/>
                                        </a:rPr>
                                        <m:t>𝑖𝑛𝑡</m:t>
                                      </m:r>
                                    </m:sub>
                                  </m:sSub>
                                  <m:r>
                                    <a:rPr lang="en-US" i="1">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𝑓</m:t>
                                  </m:r>
                                </m:e>
                              </m:rad>
                            </m:den>
                          </m:f>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it-IT" b="0" i="1" smtClean="0">
                                      <a:latin typeface="Cambria Math" panose="02040503050406030204" pitchFamily="18" charset="0"/>
                                    </a:rPr>
                                    <m:t>𝑊</m:t>
                                  </m:r>
                                </m:num>
                                <m:den>
                                  <m:r>
                                    <a:rPr lang="it-IT" b="0" i="1" smtClean="0">
                                      <a:latin typeface="Cambria Math" panose="02040503050406030204" pitchFamily="18" charset="0"/>
                                    </a:rPr>
                                    <m:t>𝑃</m:t>
                                  </m:r>
                                  <m:r>
                                    <a:rPr lang="it-IT" b="0" i="1" smtClean="0">
                                      <a:latin typeface="Cambria Math" panose="02040503050406030204" pitchFamily="18" charset="0"/>
                                    </a:rPr>
                                    <m:t>−</m:t>
                                  </m:r>
                                  <m:r>
                                    <a:rPr lang="it-IT" b="0" i="1" smtClean="0">
                                      <a:latin typeface="Cambria Math" panose="02040503050406030204" pitchFamily="18" charset="0"/>
                                    </a:rPr>
                                    <m:t>𝑊</m:t>
                                  </m:r>
                                </m:den>
                              </m:f>
                            </m:e>
                          </m:rad>
                        </m:oMath>
                      </m:oMathPara>
                    </a14:m>
                    <a:endParaRPr lang="it-IT" dirty="0"/>
                  </a:p>
                </p:txBody>
              </p:sp>
            </mc:Choice>
            <mc:Fallback xmlns="">
              <p:sp>
                <p:nvSpPr>
                  <p:cNvPr id="21" name="CasellaDiTesto 3">
                    <a:extLst>
                      <a:ext uri="{FF2B5EF4-FFF2-40B4-BE49-F238E27FC236}">
                        <a16:creationId xmlns:a16="http://schemas.microsoft.com/office/drawing/2014/main" id="{1783F278-52C1-4EC4-872B-CCF3AD8ED135}"/>
                      </a:ext>
                    </a:extLst>
                  </p:cNvPr>
                  <p:cNvSpPr txBox="1">
                    <a:spLocks noRot="1" noChangeAspect="1" noMove="1" noResize="1" noEditPoints="1" noAdjustHandles="1" noChangeArrowheads="1" noChangeShapeType="1" noTextEdit="1"/>
                  </p:cNvSpPr>
                  <p:nvPr/>
                </p:nvSpPr>
                <p:spPr>
                  <a:xfrm>
                    <a:off x="136555" y="2736847"/>
                    <a:ext cx="4378948" cy="863121"/>
                  </a:xfrm>
                  <a:prstGeom prst="rect">
                    <a:avLst/>
                  </a:prstGeom>
                  <a:blipFill>
                    <a:blip r:embed="rId3"/>
                    <a:stretch>
                      <a:fillRect b="-70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Rettangolo 2">
                    <a:extLst>
                      <a:ext uri="{FF2B5EF4-FFF2-40B4-BE49-F238E27FC236}">
                        <a16:creationId xmlns:a16="http://schemas.microsoft.com/office/drawing/2014/main" id="{C3AD713B-4B8C-4A1B-8853-E8267E3C733F}"/>
                      </a:ext>
                    </a:extLst>
                  </p:cNvPr>
                  <p:cNvSpPr/>
                  <p:nvPr/>
                </p:nvSpPr>
                <p:spPr>
                  <a:xfrm>
                    <a:off x="4230208" y="2569861"/>
                    <a:ext cx="4755136" cy="1957331"/>
                  </a:xfrm>
                  <a:prstGeom prst="rect">
                    <a:avLst/>
                  </a:prstGeom>
                </p:spPr>
                <p:txBody>
                  <a:bodyPr wrap="square">
                    <a:spAutoFit/>
                  </a:bodyPr>
                  <a:lstStyle/>
                  <a:p>
                    <a:pPr indent="269875" algn="just">
                      <a:tabLst>
                        <a:tab pos="270510" algn="l"/>
                      </a:tabLst>
                    </a:pPr>
                    <a14:m>
                      <m:oMath xmlns:m="http://schemas.openxmlformats.org/officeDocument/2006/math">
                        <m:sSub>
                          <m:sSubPr>
                            <m:ctrlPr>
                              <a:rPr lang="it-IT" sz="800" b="1"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it-IT" sz="800" b="1" i="1" smtClean="0">
                                <a:latin typeface="Cambria Math" panose="02040503050406030204" pitchFamily="18" charset="0"/>
                                <a:ea typeface="Cambria Math" panose="02040503050406030204" pitchFamily="18" charset="0"/>
                                <a:cs typeface="Times New Roman" panose="02020603050405020304" pitchFamily="18" charset="0"/>
                              </a:rPr>
                              <m:t>𝜷</m:t>
                            </m:r>
                            <m:r>
                              <a:rPr lang="en-US" sz="800" b="1" i="1">
                                <a:latin typeface="Cambria Math" panose="02040503050406030204" pitchFamily="18" charset="0"/>
                                <a:ea typeface="Times New Roman" panose="02020603050405020304" pitchFamily="18" charset="0"/>
                                <a:cs typeface="Times New Roman" panose="02020603050405020304" pitchFamily="18" charset="0"/>
                              </a:rPr>
                              <m:t> </m:t>
                            </m:r>
                          </m:e>
                          <m:sub/>
                        </m:sSub>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Factor to take in account system imperfections. &gt;=1 ( dimensionless )</a:t>
                    </a:r>
                    <a:endParaRPr lang="it-IT" sz="800" b="1" i="1" dirty="0">
                      <a:latin typeface="Arial Black" panose="020B0A04020102020204" pitchFamily="34" charset="0"/>
                      <a:ea typeface="Times New Roman" panose="02020603050405020304" pitchFamily="18" charset="0"/>
                      <a:cs typeface="Times New Roman" panose="02020603050405020304" pitchFamily="18" charset="0"/>
                    </a:endParaRPr>
                  </a:p>
                  <a:p>
                    <a:pPr indent="269875" algn="just">
                      <a:spcAft>
                        <a:spcPts val="0"/>
                      </a:spcAft>
                      <a:tabLst>
                        <a:tab pos="270510" algn="l"/>
                      </a:tabLst>
                    </a:pPr>
                    <a14:m>
                      <m:oMath xmlns:m="http://schemas.openxmlformats.org/officeDocument/2006/math">
                        <m:sSub>
                          <m:sSubPr>
                            <m:ctrlPr>
                              <a:rPr lang="en-US" sz="800" b="1" i="1" dirty="0" smtClean="0">
                                <a:latin typeface="Cambria Math" panose="02040503050406030204" pitchFamily="18" charset="0"/>
                                <a:cs typeface="Times New Roman" panose="02020603050405020304" pitchFamily="18" charset="0"/>
                              </a:rPr>
                            </m:ctrlPr>
                          </m:sSubPr>
                          <m:e>
                            <m:r>
                              <a:rPr lang="it-IT" sz="800" b="1" i="1" dirty="0" smtClean="0">
                                <a:latin typeface="Cambria Math" panose="02040503050406030204" pitchFamily="18" charset="0"/>
                                <a:cs typeface="Times New Roman" panose="02020603050405020304" pitchFamily="18" charset="0"/>
                              </a:rPr>
                              <m:t>𝒌</m:t>
                            </m:r>
                          </m:e>
                          <m:sub>
                            <m:r>
                              <a:rPr lang="it-IT" sz="800" b="1" i="1" dirty="0" smtClean="0">
                                <a:latin typeface="Cambria Math" panose="02040503050406030204" pitchFamily="18" charset="0"/>
                                <a:cs typeface="Times New Roman" panose="02020603050405020304" pitchFamily="18" charset="0"/>
                              </a:rPr>
                              <m:t>𝒃</m:t>
                            </m:r>
                          </m:sub>
                        </m:sSub>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Boltzmann’s constant (1.38 * </a:t>
                    </a:r>
                    <a14:m>
                      <m:oMath xmlns:m="http://schemas.openxmlformats.org/officeDocument/2006/math">
                        <m:sSup>
                          <m:sSupPr>
                            <m:ctrlPr>
                              <a:rPr lang="it-IT" sz="800" b="1" i="1" smtClean="0">
                                <a:latin typeface="Cambria Math" panose="02040503050406030204" pitchFamily="18" charset="0"/>
                                <a:ea typeface="Times New Roman" panose="02020603050405020304" pitchFamily="18" charset="0"/>
                                <a:cs typeface="Times New Roman" panose="02020603050405020304" pitchFamily="18" charset="0"/>
                              </a:rPr>
                            </m:ctrlPr>
                          </m:sSupPr>
                          <m:e>
                            <m:sSup>
                              <m:sSupPr>
                                <m:ctrlPr>
                                  <a:rPr lang="it-IT" sz="800" b="1" i="1" smtClean="0">
                                    <a:latin typeface="Cambria Math" panose="02040503050406030204" pitchFamily="18" charset="0"/>
                                    <a:cs typeface="Times New Roman" panose="02020603050405020304" pitchFamily="18" charset="0"/>
                                  </a:rPr>
                                </m:ctrlPr>
                              </m:sSupPr>
                              <m:e>
                                <m:r>
                                  <a:rPr lang="it-IT" sz="800" b="1" i="1" smtClean="0">
                                    <a:latin typeface="Cambria Math" panose="02040503050406030204" pitchFamily="18" charset="0"/>
                                    <a:cs typeface="Times New Roman" panose="02020603050405020304" pitchFamily="18" charset="0"/>
                                  </a:rPr>
                                  <m:t>𝟏𝟎</m:t>
                                </m:r>
                              </m:e>
                              <m:sup>
                                <m:r>
                                  <a:rPr lang="it-IT" sz="800" b="1" i="1" smtClean="0">
                                    <a:latin typeface="Cambria Math" panose="02040503050406030204" pitchFamily="18" charset="0"/>
                                    <a:cs typeface="Times New Roman" panose="02020603050405020304" pitchFamily="18" charset="0"/>
                                  </a:rPr>
                                  <m:t>−</m:t>
                                </m:r>
                                <m:r>
                                  <a:rPr lang="it-IT" sz="800" b="1" i="1" smtClean="0">
                                    <a:latin typeface="Cambria Math" panose="02040503050406030204" pitchFamily="18" charset="0"/>
                                    <a:cs typeface="Times New Roman" panose="02020603050405020304" pitchFamily="18" charset="0"/>
                                  </a:rPr>
                                  <m:t>𝟑𝟖</m:t>
                                </m:r>
                              </m:sup>
                            </m:sSup>
                          </m:e>
                          <m:sup/>
                        </m:sSup>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joule  </a:t>
                    </a:r>
                    <a14:m>
                      <m:oMath xmlns:m="http://schemas.openxmlformats.org/officeDocument/2006/math">
                        <m:sSup>
                          <m:sSupPr>
                            <m:ctrlPr>
                              <a:rPr lang="it-IT" sz="800" b="1"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800" b="1" i="1">
                                <a:latin typeface="Cambria Math" panose="02040503050406030204" pitchFamily="18" charset="0"/>
                                <a:ea typeface="Times New Roman" panose="02020603050405020304" pitchFamily="18" charset="0"/>
                                <a:cs typeface="Times New Roman" panose="02020603050405020304" pitchFamily="18" charset="0"/>
                              </a:rPr>
                              <m:t>𝑲</m:t>
                            </m:r>
                          </m:e>
                          <m:sup>
                            <m:r>
                              <a:rPr lang="en-US" sz="800" b="1" i="1">
                                <a:latin typeface="Cambria Math" panose="02040503050406030204" pitchFamily="18" charset="0"/>
                                <a:ea typeface="Times New Roman" panose="02020603050405020304" pitchFamily="18" charset="0"/>
                                <a:cs typeface="Times New Roman" panose="02020603050405020304" pitchFamily="18" charset="0"/>
                              </a:rPr>
                              <m:t>−</m:t>
                            </m:r>
                            <m:r>
                              <a:rPr lang="en-US" sz="800" b="1" i="1">
                                <a:latin typeface="Cambria Math" panose="02040503050406030204" pitchFamily="18" charset="0"/>
                                <a:ea typeface="Times New Roman" panose="02020603050405020304" pitchFamily="18" charset="0"/>
                                <a:cs typeface="Times New Roman" panose="02020603050405020304" pitchFamily="18" charset="0"/>
                              </a:rPr>
                              <m:t>𝟏</m:t>
                            </m:r>
                          </m:sup>
                        </m:sSup>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a:t>
                    </a:r>
                    <a:endParaRPr lang="it-IT" sz="800" b="1" i="1" dirty="0">
                      <a:latin typeface="Arial Black" panose="020B0A04020102020204" pitchFamily="34" charset="0"/>
                      <a:ea typeface="Times New Roman" panose="02020603050405020304" pitchFamily="18" charset="0"/>
                      <a:cs typeface="Times New Roman" panose="02020603050405020304" pitchFamily="18" charset="0"/>
                    </a:endParaRPr>
                  </a:p>
                  <a:p>
                    <a:pPr indent="269875" algn="just">
                      <a:spcAft>
                        <a:spcPts val="0"/>
                      </a:spcAft>
                      <a:tabLst>
                        <a:tab pos="270510" algn="l"/>
                      </a:tabLst>
                    </a:pPr>
                    <a14:m>
                      <m:oMath xmlns:m="http://schemas.openxmlformats.org/officeDocument/2006/math">
                        <m:sSub>
                          <m:sSubPr>
                            <m:ctrlPr>
                              <a:rPr lang="en-US" sz="800" b="1" i="1" smtClean="0">
                                <a:latin typeface="Cambria Math" panose="02040503050406030204" pitchFamily="18" charset="0"/>
                                <a:cs typeface="Times New Roman" panose="02020603050405020304" pitchFamily="18" charset="0"/>
                              </a:rPr>
                            </m:ctrlPr>
                          </m:sSubPr>
                          <m:e>
                            <m:r>
                              <a:rPr lang="it-IT" sz="800" b="1" i="1" smtClean="0">
                                <a:latin typeface="Cambria Math" panose="02040503050406030204" pitchFamily="18" charset="0"/>
                                <a:cs typeface="Times New Roman" panose="02020603050405020304" pitchFamily="18" charset="0"/>
                              </a:rPr>
                              <m:t>𝑨</m:t>
                            </m:r>
                          </m:e>
                          <m:sub>
                            <m:r>
                              <a:rPr lang="it-IT" sz="800" b="1" i="1" smtClean="0">
                                <a:latin typeface="Cambria Math" panose="02040503050406030204" pitchFamily="18" charset="0"/>
                                <a:cs typeface="Times New Roman" panose="02020603050405020304" pitchFamily="18" charset="0"/>
                              </a:rPr>
                              <m:t>𝒆</m:t>
                            </m:r>
                          </m:sub>
                        </m:sSub>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Effective aperture of antenna  ( m^2)</a:t>
                    </a:r>
                    <a:endParaRPr lang="it-IT" sz="800" b="1" i="1" dirty="0">
                      <a:latin typeface="Arial Black" panose="020B0A04020102020204" pitchFamily="34" charset="0"/>
                    </a:endParaRPr>
                  </a:p>
                  <a:p>
                    <a:pPr indent="269875" algn="just">
                      <a:spcAft>
                        <a:spcPts val="0"/>
                      </a:spcAft>
                      <a:tabLst>
                        <a:tab pos="270510" algn="l"/>
                      </a:tabLst>
                    </a:pPr>
                    <a14:m>
                      <m:oMath xmlns:m="http://schemas.openxmlformats.org/officeDocument/2006/math">
                        <m:sSub>
                          <m:sSubPr>
                            <m:ctrlPr>
                              <a:rPr lang="it-IT" sz="800" b="1" i="1">
                                <a:latin typeface="Cambria Math" panose="02040503050406030204" pitchFamily="18" charset="0"/>
                              </a:rPr>
                            </m:ctrlPr>
                          </m:sSubPr>
                          <m:e>
                            <m:f>
                              <m:fPr>
                                <m:ctrlPr>
                                  <a:rPr lang="it-IT" sz="800" b="1" i="1">
                                    <a:latin typeface="Cambria Math" panose="02040503050406030204" pitchFamily="18" charset="0"/>
                                  </a:rPr>
                                </m:ctrlPr>
                              </m:fPr>
                              <m:num>
                                <m:r>
                                  <a:rPr lang="it-IT" sz="800" b="1" i="1">
                                    <a:latin typeface="Cambria Math" panose="02040503050406030204" pitchFamily="18" charset="0"/>
                                  </a:rPr>
                                  <m:t>𝑺</m:t>
                                </m:r>
                              </m:num>
                              <m:den>
                                <m:r>
                                  <a:rPr lang="it-IT" sz="800" b="1" i="1">
                                    <a:latin typeface="Cambria Math" panose="02040503050406030204" pitchFamily="18" charset="0"/>
                                  </a:rPr>
                                  <m:t>𝑵</m:t>
                                </m:r>
                              </m:den>
                            </m:f>
                          </m:e>
                          <m:sub>
                            <m:r>
                              <a:rPr lang="it-IT" sz="800" b="1" i="1">
                                <a:latin typeface="Cambria Math" panose="02040503050406030204" pitchFamily="18" charset="0"/>
                              </a:rPr>
                              <m:t>𝒎𝒊𝒏</m:t>
                            </m:r>
                          </m:sub>
                        </m:sSub>
                        <m:r>
                          <a:rPr lang="it-IT" sz="800" b="1" i="1" smtClean="0">
                            <a:latin typeface="Cambria Math" panose="02040503050406030204" pitchFamily="18" charset="0"/>
                          </a:rPr>
                          <m:t>  </m:t>
                        </m:r>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Minimum S/N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threshold</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dimensionless</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a:t>
                    </a:r>
                  </a:p>
                  <a:p>
                    <a:pPr indent="269875" algn="just">
                      <a:tabLst>
                        <a:tab pos="270510" algn="l"/>
                      </a:tabLst>
                    </a:pPr>
                    <a14:m>
                      <m:oMath xmlns:m="http://schemas.openxmlformats.org/officeDocument/2006/math">
                        <m:sSub>
                          <m:sSubPr>
                            <m:ctrlPr>
                              <a:rPr lang="it-IT" sz="800" i="1">
                                <a:latin typeface="Cambria Math" panose="02040503050406030204" pitchFamily="18" charset="0"/>
                              </a:rPr>
                            </m:ctrlPr>
                          </m:sSubPr>
                          <m:e>
                            <m:r>
                              <a:rPr lang="it-IT" sz="800" i="1">
                                <a:latin typeface="Cambria Math" panose="02040503050406030204" pitchFamily="18" charset="0"/>
                              </a:rPr>
                              <m:t>𝑇</m:t>
                            </m:r>
                          </m:e>
                          <m:sub>
                            <m:r>
                              <a:rPr lang="it-IT" sz="800" i="1">
                                <a:latin typeface="Cambria Math" panose="02040503050406030204" pitchFamily="18" charset="0"/>
                              </a:rPr>
                              <m:t>𝑠𝑦𝑠</m:t>
                            </m:r>
                          </m:sub>
                        </m:sSub>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Total system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noise</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temperature ( K )</a:t>
                    </a:r>
                  </a:p>
                  <a:p>
                    <a:pPr indent="269875" algn="just">
                      <a:tabLst>
                        <a:tab pos="270510" algn="l"/>
                      </a:tabLst>
                    </a:pPr>
                    <a14:m>
                      <m:oMath xmlns:m="http://schemas.openxmlformats.org/officeDocument/2006/math">
                        <m:sSub>
                          <m:sSubPr>
                            <m:ctrlPr>
                              <a:rPr lang="it-IT" sz="800" b="1"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800" b="1" i="1">
                                <a:latin typeface="Cambria Math" panose="02040503050406030204" pitchFamily="18" charset="0"/>
                                <a:ea typeface="Times New Roman" panose="02020603050405020304" pitchFamily="18" charset="0"/>
                                <a:cs typeface="Times New Roman" panose="02020603050405020304" pitchFamily="18" charset="0"/>
                              </a:rPr>
                              <m:t> </m:t>
                            </m:r>
                            <m:r>
                              <a:rPr lang="en-US" sz="800" b="1" i="1">
                                <a:latin typeface="Cambria Math" panose="02040503050406030204" pitchFamily="18" charset="0"/>
                                <a:ea typeface="Times New Roman" panose="02020603050405020304" pitchFamily="18" charset="0"/>
                                <a:cs typeface="Times New Roman" panose="02020603050405020304" pitchFamily="18" charset="0"/>
                              </a:rPr>
                              <m:t>𝒏</m:t>
                            </m:r>
                            <m:r>
                              <a:rPr lang="en-US" sz="800" b="1" i="1">
                                <a:latin typeface="Cambria Math" panose="02040503050406030204" pitchFamily="18" charset="0"/>
                                <a:ea typeface="Times New Roman" panose="02020603050405020304" pitchFamily="18" charset="0"/>
                                <a:cs typeface="Times New Roman" panose="02020603050405020304" pitchFamily="18" charset="0"/>
                              </a:rPr>
                              <m:t> </m:t>
                            </m:r>
                          </m:e>
                          <m:sub>
                            <m:r>
                              <a:rPr lang="it-IT" sz="800" b="1" i="1">
                                <a:latin typeface="Cambria Math" panose="02040503050406030204" pitchFamily="18" charset="0"/>
                                <a:ea typeface="Times New Roman" panose="02020603050405020304" pitchFamily="18" charset="0"/>
                                <a:cs typeface="Times New Roman" panose="02020603050405020304" pitchFamily="18" charset="0"/>
                              </a:rPr>
                              <m:t>𝒑</m:t>
                            </m:r>
                          </m:sub>
                        </m:sSub>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1 for single polarization, 2 for two polarizations ( dimensionless )</a:t>
                    </a:r>
                  </a:p>
                  <a:p>
                    <a:pPr indent="269875" algn="just">
                      <a:tabLst>
                        <a:tab pos="270510" algn="l"/>
                      </a:tabLst>
                    </a:pPr>
                    <a14:m>
                      <m:oMath xmlns:m="http://schemas.openxmlformats.org/officeDocument/2006/math">
                        <m:sSub>
                          <m:sSubPr>
                            <m:ctrlPr>
                              <a:rPr lang="it-IT" sz="800" b="1"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800" b="1" i="1">
                                <a:latin typeface="Cambria Math" panose="02040503050406030204" pitchFamily="18" charset="0"/>
                                <a:ea typeface="Times New Roman" panose="02020603050405020304" pitchFamily="18" charset="0"/>
                                <a:cs typeface="Times New Roman" panose="02020603050405020304" pitchFamily="18" charset="0"/>
                              </a:rPr>
                              <m:t>𝒕</m:t>
                            </m:r>
                            <m:r>
                              <a:rPr lang="en-US" sz="800" b="1" i="1">
                                <a:latin typeface="Cambria Math" panose="02040503050406030204" pitchFamily="18" charset="0"/>
                                <a:ea typeface="Times New Roman" panose="02020603050405020304" pitchFamily="18" charset="0"/>
                                <a:cs typeface="Times New Roman" panose="02020603050405020304" pitchFamily="18" charset="0"/>
                              </a:rPr>
                              <m:t> </m:t>
                            </m:r>
                          </m:e>
                          <m:sub>
                            <m:r>
                              <a:rPr lang="it-IT" sz="800" b="1" i="1">
                                <a:latin typeface="Cambria Math" panose="02040503050406030204" pitchFamily="18" charset="0"/>
                                <a:ea typeface="Times New Roman" panose="02020603050405020304" pitchFamily="18" charset="0"/>
                                <a:cs typeface="Times New Roman" panose="02020603050405020304" pitchFamily="18" charset="0"/>
                              </a:rPr>
                              <m:t>𝒊𝒏𝒕</m:t>
                            </m:r>
                          </m:sub>
                        </m:sSub>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Integration time  ( sec ) </a:t>
                    </a:r>
                    <a:endParaRPr lang="it-IT" sz="800" b="1" i="1" dirty="0">
                      <a:latin typeface="Arial Black" panose="020B0A04020102020204" pitchFamily="34" charset="0"/>
                      <a:ea typeface="Times New Roman" panose="02020603050405020304" pitchFamily="18" charset="0"/>
                      <a:cs typeface="Times New Roman" panose="02020603050405020304" pitchFamily="18" charset="0"/>
                    </a:endParaRPr>
                  </a:p>
                  <a:p>
                    <a:pPr indent="269875" algn="just">
                      <a:spcAft>
                        <a:spcPts val="0"/>
                      </a:spcAft>
                      <a:tabLst>
                        <a:tab pos="270510" algn="l"/>
                      </a:tabLst>
                    </a:pPr>
                    <a14:m>
                      <m:oMath xmlns:m="http://schemas.openxmlformats.org/officeDocument/2006/math">
                        <m:r>
                          <a:rPr lang="en-US" sz="800" b="1" i="1">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it-IT" sz="800" b="1"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800" b="1" i="1">
                                <a:latin typeface="Cambria Math" panose="02040503050406030204" pitchFamily="18" charset="0"/>
                                <a:ea typeface="Times New Roman" panose="02020603050405020304" pitchFamily="18" charset="0"/>
                                <a:cs typeface="Times New Roman" panose="02020603050405020304" pitchFamily="18" charset="0"/>
                              </a:rPr>
                              <m:t>∆</m:t>
                            </m:r>
                          </m:e>
                          <m:sub>
                            <m:r>
                              <a:rPr lang="it-IT" sz="800" b="1" i="1" smtClean="0">
                                <a:latin typeface="Cambria Math" panose="02040503050406030204" pitchFamily="18" charset="0"/>
                                <a:ea typeface="Times New Roman" panose="02020603050405020304" pitchFamily="18" charset="0"/>
                                <a:cs typeface="Times New Roman" panose="02020603050405020304" pitchFamily="18" charset="0"/>
                              </a:rPr>
                              <m:t>𝒇</m:t>
                            </m:r>
                          </m:sub>
                        </m:sSub>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Detection bandwidth ( Hz )</a:t>
                    </a:r>
                  </a:p>
                  <a:p>
                    <a:pPr indent="269875" algn="just">
                      <a:tabLst>
                        <a:tab pos="270510" algn="l"/>
                      </a:tabLst>
                    </a:pPr>
                    <a14:m>
                      <m:oMath xmlns:m="http://schemas.openxmlformats.org/officeDocument/2006/math">
                        <m:r>
                          <a:rPr lang="it-IT" sz="800" b="1" i="1" smtClean="0">
                            <a:latin typeface="Cambria Math" panose="02040503050406030204" pitchFamily="18" charset="0"/>
                            <a:ea typeface="Times New Roman" panose="02020603050405020304" pitchFamily="18" charset="0"/>
                            <a:cs typeface="Times New Roman" panose="02020603050405020304" pitchFamily="18" charset="0"/>
                          </a:rPr>
                          <m:t>𝑾</m:t>
                        </m:r>
                        <m:r>
                          <a:rPr lang="it-IT" sz="800" b="1" i="1"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Pulsar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pulse</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width</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msec</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a:t>
                    </a:r>
                  </a:p>
                  <a:p>
                    <a:pPr indent="269875" algn="just">
                      <a:tabLst>
                        <a:tab pos="270510" algn="l"/>
                      </a:tabLst>
                    </a:pPr>
                    <a14:m>
                      <m:oMath xmlns:m="http://schemas.openxmlformats.org/officeDocument/2006/math">
                        <m:r>
                          <a:rPr lang="it-IT" sz="800" b="1" i="1" smtClean="0">
                            <a:latin typeface="Cambria Math" panose="02040503050406030204" pitchFamily="18" charset="0"/>
                            <a:ea typeface="Times New Roman" panose="02020603050405020304" pitchFamily="18" charset="0"/>
                            <a:cs typeface="Times New Roman" panose="02020603050405020304" pitchFamily="18" charset="0"/>
                          </a:rPr>
                          <m:t>𝑷</m:t>
                        </m:r>
                        <m:r>
                          <a:rPr lang="it-IT" sz="800" b="1" i="1"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Pulsar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pulse</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period</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msec</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a:t>
                    </a:r>
                  </a:p>
                  <a:p>
                    <a:pPr indent="269875" algn="just">
                      <a:spcAft>
                        <a:spcPts val="0"/>
                      </a:spcAft>
                      <a:tabLst>
                        <a:tab pos="270510" algn="l"/>
                      </a:tabLst>
                    </a:pPr>
                    <a:endParaRPr lang="it-IT" sz="800" b="1" i="1" dirty="0">
                      <a:latin typeface="Arial Black" panose="020B0A04020102020204" pitchFamily="34" charset="0"/>
                      <a:ea typeface="Times New Roman" panose="02020603050405020304" pitchFamily="18" charset="0"/>
                      <a:cs typeface="Times New Roman" panose="02020603050405020304" pitchFamily="18" charset="0"/>
                    </a:endParaRPr>
                  </a:p>
                  <a:p>
                    <a:pPr indent="269875" algn="just">
                      <a:spcAft>
                        <a:spcPts val="0"/>
                      </a:spcAft>
                      <a:tabLst>
                        <a:tab pos="270510" algn="l"/>
                      </a:tabLst>
                    </a:pPr>
                    <a:r>
                      <a:rPr lang="en-US" sz="800" b="1" i="1" dirty="0">
                        <a:latin typeface="Arial Black" panose="020B0A04020102020204" pitchFamily="34" charset="0"/>
                        <a:ea typeface="Times New Roman" panose="02020603050405020304" pitchFamily="18" charset="0"/>
                        <a:cs typeface="Times New Roman" panose="02020603050405020304" pitchFamily="18" charset="0"/>
                      </a:rPr>
                      <a:t> </a:t>
                    </a:r>
                    <a:endParaRPr lang="it-IT" sz="800" b="1" i="1" dirty="0">
                      <a:latin typeface="Arial Black" panose="020B0A04020102020204" pitchFamily="34" charset="0"/>
                      <a:ea typeface="Times New Roman" panose="02020603050405020304" pitchFamily="18" charset="0"/>
                      <a:cs typeface="Times New Roman" panose="02020603050405020304" pitchFamily="18" charset="0"/>
                    </a:endParaRPr>
                  </a:p>
                  <a:p>
                    <a:pPr indent="269875" algn="just">
                      <a:spcAft>
                        <a:spcPts val="0"/>
                      </a:spcAft>
                      <a:tabLst>
                        <a:tab pos="270510" algn="l"/>
                      </a:tabLst>
                    </a:pPr>
                    <a:r>
                      <a:rPr lang="en-US" sz="800" b="1" i="1" dirty="0">
                        <a:latin typeface="Arial Black" panose="020B0A04020102020204" pitchFamily="34" charset="0"/>
                        <a:ea typeface="Times New Roman" panose="02020603050405020304" pitchFamily="18" charset="0"/>
                        <a:cs typeface="Times New Roman" panose="02020603050405020304" pitchFamily="18" charset="0"/>
                      </a:rPr>
                      <a:t>D. Lorimer, M. Kramer, </a:t>
                    </a:r>
                    <a:r>
                      <a:rPr lang="it-IT" sz="800" b="1" dirty="0" err="1">
                        <a:latin typeface="Arial Black" panose="020B0A04020102020204" pitchFamily="34" charset="0"/>
                        <a:ea typeface="Times New Roman" panose="02020603050405020304" pitchFamily="18" charset="0"/>
                        <a:cs typeface="Times New Roman" panose="02020603050405020304" pitchFamily="18" charset="0"/>
                      </a:rPr>
                      <a:t>Handbook</a:t>
                    </a:r>
                    <a:r>
                      <a:rPr lang="it-IT" sz="800" b="1" dirty="0">
                        <a:latin typeface="Arial Black" panose="020B0A04020102020204" pitchFamily="34" charset="0"/>
                        <a:ea typeface="Times New Roman" panose="02020603050405020304" pitchFamily="18" charset="0"/>
                        <a:cs typeface="Times New Roman" panose="02020603050405020304" pitchFamily="18" charset="0"/>
                      </a:rPr>
                      <a:t> of Pulsar </a:t>
                    </a:r>
                    <a:r>
                      <a:rPr lang="it-IT" sz="800" b="1" dirty="0" err="1">
                        <a:latin typeface="Arial Black" panose="020B0A04020102020204" pitchFamily="34" charset="0"/>
                        <a:ea typeface="Times New Roman" panose="02020603050405020304" pitchFamily="18" charset="0"/>
                        <a:cs typeface="Times New Roman" panose="02020603050405020304" pitchFamily="18" charset="0"/>
                      </a:rPr>
                      <a:t>Astronomy</a:t>
                    </a:r>
                    <a:r>
                      <a:rPr lang="it-IT" sz="800" b="1" dirty="0">
                        <a:latin typeface="Arial Black" panose="020B0A04020102020204" pitchFamily="34" charset="0"/>
                        <a:ea typeface="Times New Roman" panose="02020603050405020304" pitchFamily="18" charset="0"/>
                        <a:cs typeface="Times New Roman" panose="02020603050405020304" pitchFamily="18" charset="0"/>
                      </a:rPr>
                      <a:t> </a:t>
                    </a:r>
                    <a:endParaRPr lang="it-IT" sz="800" b="1" i="1" dirty="0">
                      <a:latin typeface="Arial Black" panose="020B0A04020102020204" pitchFamily="34" charset="0"/>
                      <a:ea typeface="Times New Roman" panose="02020603050405020304" pitchFamily="18" charset="0"/>
                      <a:cs typeface="Times New Roman" panose="02020603050405020304" pitchFamily="18" charset="0"/>
                    </a:endParaRPr>
                  </a:p>
                  <a:p>
                    <a:pPr indent="269875" algn="just">
                      <a:spcAft>
                        <a:spcPts val="0"/>
                      </a:spcAft>
                      <a:tabLst>
                        <a:tab pos="270510" algn="l"/>
                      </a:tabLst>
                    </a:pPr>
                    <a:r>
                      <a:rPr lang="en-US" sz="800" b="1" i="1" dirty="0">
                        <a:latin typeface="Arial Black" panose="020B0A04020102020204" pitchFamily="34" charset="0"/>
                        <a:ea typeface="Times New Roman" panose="02020603050405020304" pitchFamily="18" charset="0"/>
                        <a:cs typeface="Times New Roman" panose="02020603050405020304" pitchFamily="18" charset="0"/>
                      </a:rPr>
                      <a:t>Cambridge University Press, pp262-265</a:t>
                    </a:r>
                    <a:endParaRPr lang="it-IT" sz="800" b="1" i="1" dirty="0">
                      <a:latin typeface="Arial Black" panose="020B0A04020102020204" pitchFamily="34" charset="0"/>
                      <a:ea typeface="Times New Roman" panose="02020603050405020304" pitchFamily="18" charset="0"/>
                      <a:cs typeface="Times New Roman" panose="02020603050405020304" pitchFamily="18" charset="0"/>
                    </a:endParaRPr>
                  </a:p>
                </p:txBody>
              </p:sp>
            </mc:Choice>
            <mc:Fallback xmlns="">
              <p:sp>
                <p:nvSpPr>
                  <p:cNvPr id="22" name="Rettangolo 2">
                    <a:extLst>
                      <a:ext uri="{FF2B5EF4-FFF2-40B4-BE49-F238E27FC236}">
                        <a16:creationId xmlns:a16="http://schemas.microsoft.com/office/drawing/2014/main" id="{C3AD713B-4B8C-4A1B-8853-E8267E3C733F}"/>
                      </a:ext>
                    </a:extLst>
                  </p:cNvPr>
                  <p:cNvSpPr>
                    <a:spLocks noRot="1" noChangeAspect="1" noMove="1" noResize="1" noEditPoints="1" noAdjustHandles="1" noChangeArrowheads="1" noChangeShapeType="1" noTextEdit="1"/>
                  </p:cNvSpPr>
                  <p:nvPr/>
                </p:nvSpPr>
                <p:spPr>
                  <a:xfrm>
                    <a:off x="4230208" y="2569861"/>
                    <a:ext cx="4755136" cy="1957331"/>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Rettangolo 4">
                    <a:extLst>
                      <a:ext uri="{FF2B5EF4-FFF2-40B4-BE49-F238E27FC236}">
                        <a16:creationId xmlns:a16="http://schemas.microsoft.com/office/drawing/2014/main" id="{41C75D57-D459-4C01-86C7-83EE6D779B7C}"/>
                      </a:ext>
                    </a:extLst>
                  </p:cNvPr>
                  <p:cNvSpPr/>
                  <p:nvPr/>
                </p:nvSpPr>
                <p:spPr>
                  <a:xfrm>
                    <a:off x="431651" y="3723030"/>
                    <a:ext cx="3504245" cy="218201"/>
                  </a:xfrm>
                  <a:prstGeom prst="rect">
                    <a:avLst/>
                  </a:prstGeom>
                </p:spPr>
                <p:txBody>
                  <a:bodyPr wrap="square">
                    <a:spAutoFit/>
                  </a:bodyPr>
                  <a:lstStyle/>
                  <a:p>
                    <a:pPr indent="269875" algn="just">
                      <a:tabLst>
                        <a:tab pos="270510" algn="l"/>
                      </a:tabLst>
                    </a:pPr>
                    <a14:m>
                      <m:oMath xmlns:m="http://schemas.openxmlformats.org/officeDocument/2006/math">
                        <m:sSub>
                          <m:sSubPr>
                            <m:ctrlPr>
                              <a:rPr lang="it-IT" sz="800" b="1" i="1" smtClean="0">
                                <a:latin typeface="Cambria Math" panose="02040503050406030204" pitchFamily="18" charset="0"/>
                                <a:cs typeface="Times New Roman" panose="02020603050405020304" pitchFamily="18" charset="0"/>
                              </a:rPr>
                            </m:ctrlPr>
                          </m:sSubPr>
                          <m:e>
                            <m:r>
                              <a:rPr lang="it-IT" sz="800" b="1" i="0" smtClean="0">
                                <a:latin typeface="Cambria Math" panose="02040503050406030204" pitchFamily="18" charset="0"/>
                                <a:cs typeface="Times New Roman" panose="02020603050405020304" pitchFamily="18" charset="0"/>
                              </a:rPr>
                              <m:t>𝐒</m:t>
                            </m:r>
                          </m:e>
                          <m:sub>
                            <m:r>
                              <a:rPr lang="it-IT" sz="800" b="1" i="0" smtClean="0">
                                <a:latin typeface="Cambria Math" panose="02040503050406030204" pitchFamily="18" charset="0"/>
                                <a:cs typeface="Times New Roman" panose="02020603050405020304" pitchFamily="18" charset="0"/>
                              </a:rPr>
                              <m:t>𝐦𝐢𝐧</m:t>
                            </m:r>
                          </m:sub>
                        </m:sSub>
                        <m:r>
                          <a:rPr lang="it-IT" sz="800" b="1" i="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800" b="1" i="1" dirty="0">
                        <a:latin typeface="Arial Black" panose="020B0A04020102020204" pitchFamily="34" charset="0"/>
                        <a:ea typeface="Times New Roman" panose="02020603050405020304" pitchFamily="18" charset="0"/>
                        <a:cs typeface="Times New Roman" panose="02020603050405020304" pitchFamily="18" charset="0"/>
                      </a:rPr>
                      <a:t>   = </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Minimum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Detectable</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Signal</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 </a:t>
                    </a:r>
                    <a:r>
                      <a:rPr lang="it-IT" sz="800" b="1" i="1" dirty="0" err="1">
                        <a:latin typeface="Arial Black" panose="020B0A04020102020204" pitchFamily="34" charset="0"/>
                        <a:ea typeface="Times New Roman" panose="02020603050405020304" pitchFamily="18" charset="0"/>
                        <a:cs typeface="Times New Roman" panose="02020603050405020304" pitchFamily="18" charset="0"/>
                      </a:rPr>
                      <a:t>Jansky</a:t>
                    </a:r>
                    <a:r>
                      <a:rPr lang="it-IT" sz="800" b="1" i="1" dirty="0">
                        <a:latin typeface="Arial Black" panose="020B0A04020102020204" pitchFamily="34" charset="0"/>
                        <a:ea typeface="Times New Roman" panose="02020603050405020304" pitchFamily="18" charset="0"/>
                        <a:cs typeface="Times New Roman" panose="02020603050405020304" pitchFamily="18" charset="0"/>
                      </a:rPr>
                      <a:t> )</a:t>
                    </a:r>
                  </a:p>
                </p:txBody>
              </p:sp>
            </mc:Choice>
            <mc:Fallback xmlns="">
              <p:sp>
                <p:nvSpPr>
                  <p:cNvPr id="23" name="Rettangolo 4">
                    <a:extLst>
                      <a:ext uri="{FF2B5EF4-FFF2-40B4-BE49-F238E27FC236}">
                        <a16:creationId xmlns:a16="http://schemas.microsoft.com/office/drawing/2014/main" id="{41C75D57-D459-4C01-86C7-83EE6D779B7C}"/>
                      </a:ext>
                    </a:extLst>
                  </p:cNvPr>
                  <p:cNvSpPr>
                    <a:spLocks noRot="1" noChangeAspect="1" noMove="1" noResize="1" noEditPoints="1" noAdjustHandles="1" noChangeArrowheads="1" noChangeShapeType="1" noTextEdit="1"/>
                  </p:cNvSpPr>
                  <p:nvPr/>
                </p:nvSpPr>
                <p:spPr>
                  <a:xfrm>
                    <a:off x="431651" y="3723030"/>
                    <a:ext cx="3504245" cy="218201"/>
                  </a:xfrm>
                  <a:prstGeom prst="rect">
                    <a:avLst/>
                  </a:prstGeom>
                  <a:blipFill>
                    <a:blip r:embed="rId5"/>
                    <a:stretch>
                      <a:fillRect b="-5556"/>
                    </a:stretch>
                  </a:blipFill>
                </p:spPr>
                <p:txBody>
                  <a:bodyPr/>
                  <a:lstStyle/>
                  <a:p>
                    <a:r>
                      <a:rPr lang="it-IT">
                        <a:noFill/>
                      </a:rPr>
                      <a:t> </a:t>
                    </a:r>
                  </a:p>
                </p:txBody>
              </p:sp>
            </mc:Fallback>
          </mc:AlternateContent>
        </p:grpSp>
      </p:grpSp>
      <p:grpSp>
        <p:nvGrpSpPr>
          <p:cNvPr id="4" name="Group 3">
            <a:extLst>
              <a:ext uri="{FF2B5EF4-FFF2-40B4-BE49-F238E27FC236}">
                <a16:creationId xmlns:a16="http://schemas.microsoft.com/office/drawing/2014/main" id="{41DF6C81-C72C-4A8F-AB31-12B3E089BDE8}"/>
              </a:ext>
            </a:extLst>
          </p:cNvPr>
          <p:cNvGrpSpPr/>
          <p:nvPr/>
        </p:nvGrpSpPr>
        <p:grpSpPr>
          <a:xfrm>
            <a:off x="129613" y="4649893"/>
            <a:ext cx="8774887" cy="1200330"/>
            <a:chOff x="162636" y="4793375"/>
            <a:chExt cx="8774887" cy="1200330"/>
          </a:xfrm>
        </p:grpSpPr>
        <p:sp>
          <p:nvSpPr>
            <p:cNvPr id="19" name="TextBox 11">
              <a:extLst>
                <a:ext uri="{FF2B5EF4-FFF2-40B4-BE49-F238E27FC236}">
                  <a16:creationId xmlns:a16="http://schemas.microsoft.com/office/drawing/2014/main" id="{70F55E9D-F9B1-4686-8C57-DE4A913855A5}"/>
                </a:ext>
              </a:extLst>
            </p:cNvPr>
            <p:cNvSpPr txBox="1"/>
            <p:nvPr/>
          </p:nvSpPr>
          <p:spPr>
            <a:xfrm>
              <a:off x="162636" y="4793376"/>
              <a:ext cx="8734490" cy="1200329"/>
            </a:xfrm>
            <a:prstGeom prst="rect">
              <a:avLst/>
            </a:prstGeom>
            <a:noFill/>
          </p:spPr>
          <p:txBody>
            <a:bodyPr wrap="square" rtlCol="0">
              <a:spAutoFit/>
            </a:bodyPr>
            <a:lstStyle/>
            <a:p>
              <a:pPr algn="ctr"/>
              <a:r>
                <a:rPr lang="en-GB" dirty="0">
                  <a:latin typeface="Arial Black" panose="020B0A04020102020204" pitchFamily="34" charset="0"/>
                </a:rPr>
                <a:t>To streamline this process, MURMUR automatically solves the modified radiometer equation and computes additional parameters relevant to observation planning, data acquisition, and optimization of receiving systems.</a:t>
              </a:r>
              <a:endParaRPr lang="it-IT" dirty="0">
                <a:latin typeface="Arial Black" panose="020B0A04020102020204" pitchFamily="34" charset="0"/>
              </a:endParaRPr>
            </a:p>
          </p:txBody>
        </p:sp>
        <p:sp>
          <p:nvSpPr>
            <p:cNvPr id="3" name="Rectangle 2">
              <a:extLst>
                <a:ext uri="{FF2B5EF4-FFF2-40B4-BE49-F238E27FC236}">
                  <a16:creationId xmlns:a16="http://schemas.microsoft.com/office/drawing/2014/main" id="{A1826B44-3C92-4A01-8856-167A98418D78}"/>
                </a:ext>
              </a:extLst>
            </p:cNvPr>
            <p:cNvSpPr/>
            <p:nvPr/>
          </p:nvSpPr>
          <p:spPr>
            <a:xfrm>
              <a:off x="191729" y="4793375"/>
              <a:ext cx="8745794" cy="120032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 name="Group 4">
            <a:extLst>
              <a:ext uri="{FF2B5EF4-FFF2-40B4-BE49-F238E27FC236}">
                <a16:creationId xmlns:a16="http://schemas.microsoft.com/office/drawing/2014/main" id="{E5BEA8A5-1119-2158-07ED-B023F364CF83}"/>
              </a:ext>
            </a:extLst>
          </p:cNvPr>
          <p:cNvGrpSpPr/>
          <p:nvPr/>
        </p:nvGrpSpPr>
        <p:grpSpPr>
          <a:xfrm>
            <a:off x="18660" y="6577808"/>
            <a:ext cx="9106678" cy="280192"/>
            <a:chOff x="18660" y="6577808"/>
            <a:chExt cx="9106678" cy="280192"/>
          </a:xfrm>
        </p:grpSpPr>
        <p:sp>
          <p:nvSpPr>
            <p:cNvPr id="6" name="Rectangle 5">
              <a:extLst>
                <a:ext uri="{FF2B5EF4-FFF2-40B4-BE49-F238E27FC236}">
                  <a16:creationId xmlns:a16="http://schemas.microsoft.com/office/drawing/2014/main" id="{E03141E0-24DA-A174-D91F-4DB89009CC0F}"/>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8" name="TextBox 7">
              <a:extLst>
                <a:ext uri="{FF2B5EF4-FFF2-40B4-BE49-F238E27FC236}">
                  <a16:creationId xmlns:a16="http://schemas.microsoft.com/office/drawing/2014/main" id="{E5169735-9C4A-020E-3389-47E2492EE0E1}"/>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9" name="TextBox 8">
              <a:extLst>
                <a:ext uri="{FF2B5EF4-FFF2-40B4-BE49-F238E27FC236}">
                  <a16:creationId xmlns:a16="http://schemas.microsoft.com/office/drawing/2014/main" id="{55092896-D364-D5B1-F46A-5A26C18857F1}"/>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Tree>
    <p:extLst>
      <p:ext uri="{BB962C8B-B14F-4D97-AF65-F5344CB8AC3E}">
        <p14:creationId xmlns:p14="http://schemas.microsoft.com/office/powerpoint/2010/main" val="426878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1">
            <a:extLst>
              <a:ext uri="{FF2B5EF4-FFF2-40B4-BE49-F238E27FC236}">
                <a16:creationId xmlns:a16="http://schemas.microsoft.com/office/drawing/2014/main" id="{FDBBE458-B81E-49FE-9168-1E7BC7AFF4ED}"/>
              </a:ext>
            </a:extLst>
          </p:cNvPr>
          <p:cNvSpPr txBox="1"/>
          <p:nvPr/>
        </p:nvSpPr>
        <p:spPr>
          <a:xfrm>
            <a:off x="153102" y="750021"/>
            <a:ext cx="8837795" cy="2246769"/>
          </a:xfrm>
          <a:prstGeom prst="rect">
            <a:avLst/>
          </a:prstGeom>
          <a:noFill/>
        </p:spPr>
        <p:txBody>
          <a:bodyPr wrap="square" rtlCol="0">
            <a:spAutoFit/>
          </a:bodyPr>
          <a:lstStyle/>
          <a:p>
            <a:pPr marL="285750" indent="-285750">
              <a:buFont typeface="Wingdings" panose="05000000000000000000" pitchFamily="2" charset="2"/>
              <a:buChar char="Ø"/>
            </a:pPr>
            <a:r>
              <a:rPr lang="en-GB" sz="1400" dirty="0">
                <a:latin typeface="Arial Black" panose="020B0A04020102020204" pitchFamily="34" charset="0"/>
              </a:rPr>
              <a:t>MURMUR, freely available at </a:t>
            </a:r>
            <a:r>
              <a:rPr lang="en-GB" sz="1400" dirty="0">
                <a:latin typeface="Arial Black" panose="020B0A04020102020204" pitchFamily="34" charset="0"/>
                <a:hlinkClick r:id="rId2"/>
              </a:rPr>
              <a:t>https://i0naa.altervista.org</a:t>
            </a:r>
            <a:r>
              <a:rPr lang="en-GB" sz="1400" dirty="0">
                <a:latin typeface="Arial Black" panose="020B0A04020102020204" pitchFamily="34" charset="0"/>
              </a:rPr>
              <a:t>, is compatible with Windows 10 and 11 and installs by default in C:\Murmur, including the executable and all necessary resources.</a:t>
            </a:r>
          </a:p>
          <a:p>
            <a:pPr marL="285750" indent="-285750">
              <a:buFont typeface="Wingdings" panose="05000000000000000000" pitchFamily="2" charset="2"/>
              <a:buChar char="Ø"/>
            </a:pPr>
            <a:endParaRPr lang="en-GB" sz="1400" dirty="0">
              <a:latin typeface="Arial Black" panose="020B0A04020102020204" pitchFamily="34" charset="0"/>
            </a:endParaRPr>
          </a:p>
          <a:p>
            <a:pPr marL="285750" indent="-285750" algn="just">
              <a:buFont typeface="Wingdings" panose="05000000000000000000" pitchFamily="2" charset="2"/>
              <a:buChar char="Ø"/>
            </a:pPr>
            <a:r>
              <a:rPr lang="en-GB" sz="1400" dirty="0">
                <a:latin typeface="Arial Black" panose="020B0A04020102020204" pitchFamily="34" charset="0"/>
              </a:rPr>
              <a:t>MURMUR, developed with Embarcadero® C++Builder 10.2 and the </a:t>
            </a:r>
            <a:r>
              <a:rPr lang="en-GB" sz="1400" dirty="0" err="1">
                <a:latin typeface="Arial Black" panose="020B0A04020102020204" pitchFamily="34" charset="0"/>
              </a:rPr>
              <a:t>Epina</a:t>
            </a:r>
            <a:r>
              <a:rPr lang="en-GB" sz="1400" dirty="0">
                <a:latin typeface="Arial Black" panose="020B0A04020102020204" pitchFamily="34" charset="0"/>
              </a:rPr>
              <a:t> GmbH SDL Component Suite, does not use the Windows registry and can be completely removed by uninstalling and deleting its installation directory.</a:t>
            </a:r>
          </a:p>
          <a:p>
            <a:pPr algn="just"/>
            <a:endParaRPr lang="en-GB" sz="1400" dirty="0">
              <a:latin typeface="Arial Black" panose="020B0A04020102020204" pitchFamily="34" charset="0"/>
            </a:endParaRPr>
          </a:p>
          <a:p>
            <a:pPr marL="285750" indent="-285750">
              <a:buFont typeface="Wingdings" panose="05000000000000000000" pitchFamily="2" charset="2"/>
              <a:buChar char="Ø"/>
            </a:pPr>
            <a:r>
              <a:rPr lang="en-GB" sz="1400" b="1" dirty="0">
                <a:latin typeface="Arial Black" panose="020B0A04020102020204" pitchFamily="34" charset="0"/>
              </a:rPr>
              <a:t>Checksum information of installation file are also provided (CRC32, CRC64 , SHA256, SHA1, BLAKE2sp, MD5, XXH64, SHA384, SHA 512, SHA512 ).</a:t>
            </a:r>
            <a:endParaRPr lang="en-GB" sz="1400" i="1" dirty="0">
              <a:latin typeface="Arial Black" panose="020B0A04020102020204" pitchFamily="34" charset="0"/>
            </a:endParaRPr>
          </a:p>
        </p:txBody>
      </p:sp>
      <p:sp>
        <p:nvSpPr>
          <p:cNvPr id="12" name="Rectangle 3">
            <a:extLst>
              <a:ext uri="{FF2B5EF4-FFF2-40B4-BE49-F238E27FC236}">
                <a16:creationId xmlns:a16="http://schemas.microsoft.com/office/drawing/2014/main" id="{AC9F92D6-E30D-4019-935B-499C116840EA}"/>
              </a:ext>
            </a:extLst>
          </p:cNvPr>
          <p:cNvSpPr/>
          <p:nvPr/>
        </p:nvSpPr>
        <p:spPr>
          <a:xfrm>
            <a:off x="4954249" y="454846"/>
            <a:ext cx="4189752" cy="369332"/>
          </a:xfrm>
          <a:prstGeom prst="rect">
            <a:avLst/>
          </a:prstGeom>
        </p:spPr>
        <p:txBody>
          <a:bodyPr wrap="square">
            <a:spAutoFit/>
          </a:bodyPr>
          <a:lstStyle/>
          <a:p>
            <a:pPr algn="r">
              <a:spcBef>
                <a:spcPct val="50000"/>
              </a:spcBef>
            </a:pPr>
            <a:r>
              <a:rPr lang="it-IT" i="1" dirty="0">
                <a:latin typeface="Arial Black" panose="020B0A04020102020204" pitchFamily="34" charset="0"/>
              </a:rPr>
              <a:t>Installation</a:t>
            </a:r>
          </a:p>
        </p:txBody>
      </p:sp>
      <p:grpSp>
        <p:nvGrpSpPr>
          <p:cNvPr id="6" name="Group 5">
            <a:extLst>
              <a:ext uri="{FF2B5EF4-FFF2-40B4-BE49-F238E27FC236}">
                <a16:creationId xmlns:a16="http://schemas.microsoft.com/office/drawing/2014/main" id="{A440AA7C-75EF-7EE5-EFD5-65FC7B5AAB88}"/>
              </a:ext>
            </a:extLst>
          </p:cNvPr>
          <p:cNvGrpSpPr/>
          <p:nvPr/>
        </p:nvGrpSpPr>
        <p:grpSpPr>
          <a:xfrm>
            <a:off x="1626354" y="3162036"/>
            <a:ext cx="6089494" cy="3034338"/>
            <a:chOff x="1519737" y="3226349"/>
            <a:chExt cx="6252203" cy="3319272"/>
          </a:xfrm>
        </p:grpSpPr>
        <p:pic>
          <p:nvPicPr>
            <p:cNvPr id="9" name="Picture 8">
              <a:extLst>
                <a:ext uri="{FF2B5EF4-FFF2-40B4-BE49-F238E27FC236}">
                  <a16:creationId xmlns:a16="http://schemas.microsoft.com/office/drawing/2014/main" id="{06844794-4930-D8BC-6BB1-D777E29D982C}"/>
                </a:ext>
              </a:extLst>
            </p:cNvPr>
            <p:cNvPicPr>
              <a:picLocks noChangeAspect="1"/>
            </p:cNvPicPr>
            <p:nvPr/>
          </p:nvPicPr>
          <p:blipFill>
            <a:blip r:embed="rId3"/>
            <a:stretch>
              <a:fillRect/>
            </a:stretch>
          </p:blipFill>
          <p:spPr>
            <a:xfrm>
              <a:off x="1519737" y="3226349"/>
              <a:ext cx="6252203" cy="3319272"/>
            </a:xfrm>
            <a:prstGeom prst="rect">
              <a:avLst/>
            </a:prstGeom>
          </p:spPr>
        </p:pic>
        <p:sp>
          <p:nvSpPr>
            <p:cNvPr id="15" name="Rectangle 14">
              <a:extLst>
                <a:ext uri="{FF2B5EF4-FFF2-40B4-BE49-F238E27FC236}">
                  <a16:creationId xmlns:a16="http://schemas.microsoft.com/office/drawing/2014/main" id="{7B9111E0-0C99-4299-8220-F7FCF7F04B48}"/>
                </a:ext>
              </a:extLst>
            </p:cNvPr>
            <p:cNvSpPr/>
            <p:nvPr/>
          </p:nvSpPr>
          <p:spPr>
            <a:xfrm>
              <a:off x="1519737" y="3226349"/>
              <a:ext cx="6252203" cy="3319272"/>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2" name="Group 1">
            <a:extLst>
              <a:ext uri="{FF2B5EF4-FFF2-40B4-BE49-F238E27FC236}">
                <a16:creationId xmlns:a16="http://schemas.microsoft.com/office/drawing/2014/main" id="{DA4F891C-4B52-7D3B-0D68-DCC637A2A0F5}"/>
              </a:ext>
            </a:extLst>
          </p:cNvPr>
          <p:cNvGrpSpPr/>
          <p:nvPr/>
        </p:nvGrpSpPr>
        <p:grpSpPr>
          <a:xfrm>
            <a:off x="18660" y="6577808"/>
            <a:ext cx="9106678" cy="280192"/>
            <a:chOff x="18660" y="6577808"/>
            <a:chExt cx="9106678" cy="280192"/>
          </a:xfrm>
        </p:grpSpPr>
        <p:sp>
          <p:nvSpPr>
            <p:cNvPr id="3" name="Rectangle 2">
              <a:extLst>
                <a:ext uri="{FF2B5EF4-FFF2-40B4-BE49-F238E27FC236}">
                  <a16:creationId xmlns:a16="http://schemas.microsoft.com/office/drawing/2014/main" id="{4CBADBEC-C15C-D79F-B1FA-39F870D9705B}"/>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4" name="TextBox 3">
              <a:extLst>
                <a:ext uri="{FF2B5EF4-FFF2-40B4-BE49-F238E27FC236}">
                  <a16:creationId xmlns:a16="http://schemas.microsoft.com/office/drawing/2014/main" id="{B28FDDD6-F9BE-1A9D-256B-B0924C3B1DAC}"/>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5" name="TextBox 4">
              <a:extLst>
                <a:ext uri="{FF2B5EF4-FFF2-40B4-BE49-F238E27FC236}">
                  <a16:creationId xmlns:a16="http://schemas.microsoft.com/office/drawing/2014/main" id="{1D2975E3-15A9-B316-0391-DA7CA01857E7}"/>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8" name="Rectangle 7">
            <a:extLst>
              <a:ext uri="{FF2B5EF4-FFF2-40B4-BE49-F238E27FC236}">
                <a16:creationId xmlns:a16="http://schemas.microsoft.com/office/drawing/2014/main" id="{06F35ACB-1B71-4F0B-50E0-BB18016DB70B}"/>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Tree>
    <p:extLst>
      <p:ext uri="{BB962C8B-B14F-4D97-AF65-F5344CB8AC3E}">
        <p14:creationId xmlns:p14="http://schemas.microsoft.com/office/powerpoint/2010/main" val="793331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C5C6-73CD-88D4-FE88-1A68D5D4AE9C}"/>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C06B0B9C-B718-3806-2935-0F740B042EA3}"/>
              </a:ext>
            </a:extLst>
          </p:cNvPr>
          <p:cNvPicPr>
            <a:picLocks noChangeAspect="1"/>
          </p:cNvPicPr>
          <p:nvPr/>
        </p:nvPicPr>
        <p:blipFill>
          <a:blip r:embed="rId2"/>
          <a:stretch>
            <a:fillRect/>
          </a:stretch>
        </p:blipFill>
        <p:spPr>
          <a:xfrm>
            <a:off x="157162" y="1060783"/>
            <a:ext cx="8829676" cy="4687642"/>
          </a:xfrm>
          <a:prstGeom prst="rect">
            <a:avLst/>
          </a:prstGeom>
        </p:spPr>
      </p:pic>
      <p:sp>
        <p:nvSpPr>
          <p:cNvPr id="12" name="Rectangle 11">
            <a:extLst>
              <a:ext uri="{FF2B5EF4-FFF2-40B4-BE49-F238E27FC236}">
                <a16:creationId xmlns:a16="http://schemas.microsoft.com/office/drawing/2014/main" id="{B3CCF29B-67D4-C0C6-28B4-3D8A759050EF}"/>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6" name="Rectangle 3">
            <a:extLst>
              <a:ext uri="{FF2B5EF4-FFF2-40B4-BE49-F238E27FC236}">
                <a16:creationId xmlns:a16="http://schemas.microsoft.com/office/drawing/2014/main" id="{C5E1AAF3-2F18-64BD-9B92-6590A8745FDD}"/>
              </a:ext>
            </a:extLst>
          </p:cNvPr>
          <p:cNvSpPr/>
          <p:nvPr/>
        </p:nvSpPr>
        <p:spPr>
          <a:xfrm>
            <a:off x="3425252" y="454846"/>
            <a:ext cx="5718749" cy="369332"/>
          </a:xfrm>
          <a:prstGeom prst="rect">
            <a:avLst/>
          </a:prstGeom>
        </p:spPr>
        <p:txBody>
          <a:bodyPr wrap="square">
            <a:spAutoFit/>
          </a:bodyPr>
          <a:lstStyle/>
          <a:p>
            <a:pPr algn="r">
              <a:spcBef>
                <a:spcPct val="50000"/>
              </a:spcBef>
            </a:pPr>
            <a:r>
              <a:rPr lang="it-IT" i="1" dirty="0">
                <a:latin typeface="Arial Black" panose="020B0A04020102020204" pitchFamily="34" charset="0"/>
              </a:rPr>
              <a:t>Primary interface for radio parameters</a:t>
            </a:r>
          </a:p>
        </p:txBody>
      </p:sp>
      <p:grpSp>
        <p:nvGrpSpPr>
          <p:cNvPr id="3" name="Group 2">
            <a:extLst>
              <a:ext uri="{FF2B5EF4-FFF2-40B4-BE49-F238E27FC236}">
                <a16:creationId xmlns:a16="http://schemas.microsoft.com/office/drawing/2014/main" id="{42D544DF-2007-C10F-A287-D61953BF4848}"/>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D0A8FF5C-3464-23E3-080D-3BB599B7D2EF}"/>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5" name="TextBox 4">
              <a:extLst>
                <a:ext uri="{FF2B5EF4-FFF2-40B4-BE49-F238E27FC236}">
                  <a16:creationId xmlns:a16="http://schemas.microsoft.com/office/drawing/2014/main" id="{84B834E9-C919-F9AC-2757-6A7D7432554E}"/>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7" name="TextBox 6">
              <a:extLst>
                <a:ext uri="{FF2B5EF4-FFF2-40B4-BE49-F238E27FC236}">
                  <a16:creationId xmlns:a16="http://schemas.microsoft.com/office/drawing/2014/main" id="{AC6CFED9-4023-A51F-456B-7D9425711965}"/>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grpSp>
        <p:nvGrpSpPr>
          <p:cNvPr id="40" name="Group 39">
            <a:extLst>
              <a:ext uri="{FF2B5EF4-FFF2-40B4-BE49-F238E27FC236}">
                <a16:creationId xmlns:a16="http://schemas.microsoft.com/office/drawing/2014/main" id="{812155E5-1FD2-EE58-AD8F-34C2FC5F237D}"/>
              </a:ext>
            </a:extLst>
          </p:cNvPr>
          <p:cNvGrpSpPr/>
          <p:nvPr/>
        </p:nvGrpSpPr>
        <p:grpSpPr>
          <a:xfrm>
            <a:off x="4518992" y="2434556"/>
            <a:ext cx="3967995" cy="1101499"/>
            <a:chOff x="3226167" y="3916521"/>
            <a:chExt cx="3967995" cy="1101499"/>
          </a:xfrm>
        </p:grpSpPr>
        <p:grpSp>
          <p:nvGrpSpPr>
            <p:cNvPr id="41" name="Group 40">
              <a:extLst>
                <a:ext uri="{FF2B5EF4-FFF2-40B4-BE49-F238E27FC236}">
                  <a16:creationId xmlns:a16="http://schemas.microsoft.com/office/drawing/2014/main" id="{E1A7E7F7-8111-BD2E-0427-47CE729CC226}"/>
                </a:ext>
              </a:extLst>
            </p:cNvPr>
            <p:cNvGrpSpPr/>
            <p:nvPr/>
          </p:nvGrpSpPr>
          <p:grpSpPr>
            <a:xfrm>
              <a:off x="5608932" y="3916521"/>
              <a:ext cx="1585230" cy="908347"/>
              <a:chOff x="6489510" y="2367116"/>
              <a:chExt cx="1585230" cy="908347"/>
            </a:xfrm>
          </p:grpSpPr>
          <p:pic>
            <p:nvPicPr>
              <p:cNvPr id="45" name="Picture 44">
                <a:extLst>
                  <a:ext uri="{FF2B5EF4-FFF2-40B4-BE49-F238E27FC236}">
                    <a16:creationId xmlns:a16="http://schemas.microsoft.com/office/drawing/2014/main" id="{9A20C28B-6EAC-2703-1C61-29D5B046585E}"/>
                  </a:ext>
                </a:extLst>
              </p:cNvPr>
              <p:cNvPicPr>
                <a:picLocks noChangeAspect="1"/>
              </p:cNvPicPr>
              <p:nvPr/>
            </p:nvPicPr>
            <p:blipFill rotWithShape="1">
              <a:blip r:embed="rId3"/>
              <a:srcRect l="53709" t="34258" r="29033" b="50000"/>
              <a:stretch/>
            </p:blipFill>
            <p:spPr>
              <a:xfrm>
                <a:off x="6496663" y="2367116"/>
                <a:ext cx="1578077" cy="899652"/>
              </a:xfrm>
              <a:prstGeom prst="rect">
                <a:avLst/>
              </a:prstGeom>
            </p:spPr>
          </p:pic>
          <p:sp>
            <p:nvSpPr>
              <p:cNvPr id="46" name="Rectangle 45">
                <a:extLst>
                  <a:ext uri="{FF2B5EF4-FFF2-40B4-BE49-F238E27FC236}">
                    <a16:creationId xmlns:a16="http://schemas.microsoft.com/office/drawing/2014/main" id="{903B1B2B-EEC9-F224-30D6-B216BFC9EDD5}"/>
                  </a:ext>
                </a:extLst>
              </p:cNvPr>
              <p:cNvSpPr/>
              <p:nvPr/>
            </p:nvSpPr>
            <p:spPr>
              <a:xfrm>
                <a:off x="6489510" y="2367886"/>
                <a:ext cx="1583141" cy="907577"/>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43" name="Straight Arrow Connector 42">
              <a:extLst>
                <a:ext uri="{FF2B5EF4-FFF2-40B4-BE49-F238E27FC236}">
                  <a16:creationId xmlns:a16="http://schemas.microsoft.com/office/drawing/2014/main" id="{5D551F2A-3FD9-D23E-CBDD-79EFAEB838D8}"/>
                </a:ext>
              </a:extLst>
            </p:cNvPr>
            <p:cNvCxnSpPr>
              <a:cxnSpLocks/>
              <a:endCxn id="46" idx="1"/>
            </p:cNvCxnSpPr>
            <p:nvPr/>
          </p:nvCxnSpPr>
          <p:spPr>
            <a:xfrm flipV="1">
              <a:off x="3226167" y="4371080"/>
              <a:ext cx="2382765" cy="646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0" name="Rettangolo 18">
            <a:extLst>
              <a:ext uri="{FF2B5EF4-FFF2-40B4-BE49-F238E27FC236}">
                <a16:creationId xmlns:a16="http://schemas.microsoft.com/office/drawing/2014/main" id="{1C2EB816-E0AD-F955-2067-7C44C3660ED6}"/>
              </a:ext>
            </a:extLst>
          </p:cNvPr>
          <p:cNvSpPr/>
          <p:nvPr/>
        </p:nvSpPr>
        <p:spPr>
          <a:xfrm>
            <a:off x="235582" y="2850356"/>
            <a:ext cx="2136143" cy="27609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Rectangle 94">
            <a:extLst>
              <a:ext uri="{FF2B5EF4-FFF2-40B4-BE49-F238E27FC236}">
                <a16:creationId xmlns:a16="http://schemas.microsoft.com/office/drawing/2014/main" id="{ECE3BB6D-2E8A-5E54-AAEF-790DC7360C1F}"/>
              </a:ext>
            </a:extLst>
          </p:cNvPr>
          <p:cNvSpPr/>
          <p:nvPr/>
        </p:nvSpPr>
        <p:spPr>
          <a:xfrm>
            <a:off x="157162" y="1046507"/>
            <a:ext cx="8829676" cy="4701918"/>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7" name="Group 56">
            <a:extLst>
              <a:ext uri="{FF2B5EF4-FFF2-40B4-BE49-F238E27FC236}">
                <a16:creationId xmlns:a16="http://schemas.microsoft.com/office/drawing/2014/main" id="{94B13CDF-121C-1C6D-D871-2EAA063F8607}"/>
              </a:ext>
            </a:extLst>
          </p:cNvPr>
          <p:cNvGrpSpPr/>
          <p:nvPr/>
        </p:nvGrpSpPr>
        <p:grpSpPr>
          <a:xfrm>
            <a:off x="4518992" y="4800059"/>
            <a:ext cx="4017725" cy="1380043"/>
            <a:chOff x="-1419594" y="5040635"/>
            <a:chExt cx="4017725" cy="1380043"/>
          </a:xfrm>
        </p:grpSpPr>
        <p:grpSp>
          <p:nvGrpSpPr>
            <p:cNvPr id="58" name="Group 57">
              <a:extLst>
                <a:ext uri="{FF2B5EF4-FFF2-40B4-BE49-F238E27FC236}">
                  <a16:creationId xmlns:a16="http://schemas.microsoft.com/office/drawing/2014/main" id="{6338A8C6-3635-16A0-E044-953BF4A765D6}"/>
                </a:ext>
              </a:extLst>
            </p:cNvPr>
            <p:cNvGrpSpPr/>
            <p:nvPr/>
          </p:nvGrpSpPr>
          <p:grpSpPr>
            <a:xfrm>
              <a:off x="773221" y="5040635"/>
              <a:ext cx="1824910" cy="1380043"/>
              <a:chOff x="2603967" y="4193821"/>
              <a:chExt cx="1824910" cy="1380043"/>
            </a:xfrm>
          </p:grpSpPr>
          <p:pic>
            <p:nvPicPr>
              <p:cNvPr id="60" name="Picture 59">
                <a:extLst>
                  <a:ext uri="{FF2B5EF4-FFF2-40B4-BE49-F238E27FC236}">
                    <a16:creationId xmlns:a16="http://schemas.microsoft.com/office/drawing/2014/main" id="{B13FAF86-C01F-182C-7693-D678EEE22CEA}"/>
                  </a:ext>
                </a:extLst>
              </p:cNvPr>
              <p:cNvPicPr>
                <a:picLocks noChangeAspect="1"/>
              </p:cNvPicPr>
              <p:nvPr/>
            </p:nvPicPr>
            <p:blipFill rotWithShape="1">
              <a:blip r:embed="rId4"/>
              <a:srcRect l="38609" t="39670" r="41565" b="36678"/>
              <a:stretch/>
            </p:blipFill>
            <p:spPr>
              <a:xfrm>
                <a:off x="2615979" y="4206239"/>
                <a:ext cx="1812898" cy="1351721"/>
              </a:xfrm>
              <a:prstGeom prst="rect">
                <a:avLst/>
              </a:prstGeom>
            </p:spPr>
          </p:pic>
          <p:sp>
            <p:nvSpPr>
              <p:cNvPr id="61" name="Rectangle 60">
                <a:extLst>
                  <a:ext uri="{FF2B5EF4-FFF2-40B4-BE49-F238E27FC236}">
                    <a16:creationId xmlns:a16="http://schemas.microsoft.com/office/drawing/2014/main" id="{7DADE5B5-31F4-6280-3730-E79E0D2DA63B}"/>
                  </a:ext>
                </a:extLst>
              </p:cNvPr>
              <p:cNvSpPr/>
              <p:nvPr/>
            </p:nvSpPr>
            <p:spPr>
              <a:xfrm>
                <a:off x="2603967" y="4193821"/>
                <a:ext cx="1824910" cy="1380043"/>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59" name="Straight Arrow Connector 58">
              <a:extLst>
                <a:ext uri="{FF2B5EF4-FFF2-40B4-BE49-F238E27FC236}">
                  <a16:creationId xmlns:a16="http://schemas.microsoft.com/office/drawing/2014/main" id="{461CC869-64BD-3423-C3BE-21AA2A0B02E5}"/>
                </a:ext>
              </a:extLst>
            </p:cNvPr>
            <p:cNvCxnSpPr>
              <a:cxnSpLocks/>
            </p:cNvCxnSpPr>
            <p:nvPr/>
          </p:nvCxnSpPr>
          <p:spPr>
            <a:xfrm>
              <a:off x="-1419594" y="5040635"/>
              <a:ext cx="2178683" cy="713110"/>
            </a:xfrm>
            <a:prstGeom prst="straightConnector1">
              <a:avLst/>
            </a:prstGeom>
            <a:ln>
              <a:solidFill>
                <a:srgbClr val="5045E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AF4CD2E-1021-6FF2-99F7-4FB6CD9D478A}"/>
              </a:ext>
            </a:extLst>
          </p:cNvPr>
          <p:cNvGrpSpPr/>
          <p:nvPr/>
        </p:nvGrpSpPr>
        <p:grpSpPr>
          <a:xfrm>
            <a:off x="4531280" y="844303"/>
            <a:ext cx="1856505" cy="2080188"/>
            <a:chOff x="3943847" y="1695956"/>
            <a:chExt cx="1856505" cy="2080188"/>
          </a:xfrm>
        </p:grpSpPr>
        <p:grpSp>
          <p:nvGrpSpPr>
            <p:cNvPr id="86" name="Group 85">
              <a:extLst>
                <a:ext uri="{FF2B5EF4-FFF2-40B4-BE49-F238E27FC236}">
                  <a16:creationId xmlns:a16="http://schemas.microsoft.com/office/drawing/2014/main" id="{5B0B81B8-7152-F3E3-0F38-D49BEAEC45C9}"/>
                </a:ext>
              </a:extLst>
            </p:cNvPr>
            <p:cNvGrpSpPr/>
            <p:nvPr/>
          </p:nvGrpSpPr>
          <p:grpSpPr>
            <a:xfrm>
              <a:off x="4179240" y="1695956"/>
              <a:ext cx="1621112" cy="927826"/>
              <a:chOff x="2545307" y="1958676"/>
              <a:chExt cx="1621112" cy="927826"/>
            </a:xfrm>
          </p:grpSpPr>
          <p:pic>
            <p:nvPicPr>
              <p:cNvPr id="88" name="Picture 87">
                <a:extLst>
                  <a:ext uri="{FF2B5EF4-FFF2-40B4-BE49-F238E27FC236}">
                    <a16:creationId xmlns:a16="http://schemas.microsoft.com/office/drawing/2014/main" id="{5F8D7414-5EDB-EECE-5EFE-D0A9588D4B73}"/>
                  </a:ext>
                </a:extLst>
              </p:cNvPr>
              <p:cNvPicPr>
                <a:picLocks noChangeAspect="1"/>
              </p:cNvPicPr>
              <p:nvPr/>
            </p:nvPicPr>
            <p:blipFill rotWithShape="1">
              <a:blip r:embed="rId3"/>
              <a:srcRect l="28064" t="24323" r="54436" b="59677"/>
              <a:stretch/>
            </p:blipFill>
            <p:spPr>
              <a:xfrm>
                <a:off x="2545307" y="1961534"/>
                <a:ext cx="1621112" cy="914401"/>
              </a:xfrm>
              <a:prstGeom prst="rect">
                <a:avLst/>
              </a:prstGeom>
            </p:spPr>
          </p:pic>
          <p:sp>
            <p:nvSpPr>
              <p:cNvPr id="89" name="Rectangle 88">
                <a:extLst>
                  <a:ext uri="{FF2B5EF4-FFF2-40B4-BE49-F238E27FC236}">
                    <a16:creationId xmlns:a16="http://schemas.microsoft.com/office/drawing/2014/main" id="{7FCE6056-822B-52FF-2564-665DD5D0B86B}"/>
                  </a:ext>
                </a:extLst>
              </p:cNvPr>
              <p:cNvSpPr/>
              <p:nvPr/>
            </p:nvSpPr>
            <p:spPr>
              <a:xfrm>
                <a:off x="2545308" y="1958676"/>
                <a:ext cx="1617260" cy="927826"/>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87" name="Straight Arrow Connector 86">
              <a:extLst>
                <a:ext uri="{FF2B5EF4-FFF2-40B4-BE49-F238E27FC236}">
                  <a16:creationId xmlns:a16="http://schemas.microsoft.com/office/drawing/2014/main" id="{55F7366F-E622-8421-A6E6-222326BB62BB}"/>
                </a:ext>
              </a:extLst>
            </p:cNvPr>
            <p:cNvCxnSpPr>
              <a:cxnSpLocks/>
              <a:endCxn id="89" idx="2"/>
            </p:cNvCxnSpPr>
            <p:nvPr/>
          </p:nvCxnSpPr>
          <p:spPr>
            <a:xfrm flipV="1">
              <a:off x="3943847" y="2623782"/>
              <a:ext cx="1044024" cy="1152362"/>
            </a:xfrm>
            <a:prstGeom prst="straightConnector1">
              <a:avLst/>
            </a:prstGeom>
            <a:ln>
              <a:solidFill>
                <a:srgbClr val="5045E5"/>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Oval 98">
            <a:extLst>
              <a:ext uri="{FF2B5EF4-FFF2-40B4-BE49-F238E27FC236}">
                <a16:creationId xmlns:a16="http://schemas.microsoft.com/office/drawing/2014/main" id="{E07ECAB3-C73F-25BB-AB39-391F9D38B700}"/>
              </a:ext>
            </a:extLst>
          </p:cNvPr>
          <p:cNvSpPr/>
          <p:nvPr/>
        </p:nvSpPr>
        <p:spPr>
          <a:xfrm>
            <a:off x="3234474" y="2044580"/>
            <a:ext cx="1374326" cy="4411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1767A073-2905-B89A-CB16-A29B324C2341}"/>
              </a:ext>
            </a:extLst>
          </p:cNvPr>
          <p:cNvGrpSpPr/>
          <p:nvPr/>
        </p:nvGrpSpPr>
        <p:grpSpPr>
          <a:xfrm>
            <a:off x="350214" y="169665"/>
            <a:ext cx="2845500" cy="2346264"/>
            <a:chOff x="350214" y="169665"/>
            <a:chExt cx="2845500" cy="2346264"/>
          </a:xfrm>
        </p:grpSpPr>
        <p:sp>
          <p:nvSpPr>
            <p:cNvPr id="11" name="Rettangolo 20">
              <a:extLst>
                <a:ext uri="{FF2B5EF4-FFF2-40B4-BE49-F238E27FC236}">
                  <a16:creationId xmlns:a16="http://schemas.microsoft.com/office/drawing/2014/main" id="{1E9D76C3-CDE7-561A-DD89-712548633CAA}"/>
                </a:ext>
              </a:extLst>
            </p:cNvPr>
            <p:cNvSpPr/>
            <p:nvPr/>
          </p:nvSpPr>
          <p:spPr>
            <a:xfrm>
              <a:off x="406128" y="197101"/>
              <a:ext cx="2317821" cy="769441"/>
            </a:xfrm>
            <a:prstGeom prst="rect">
              <a:avLst/>
            </a:prstGeom>
          </p:spPr>
          <p:txBody>
            <a:bodyPr wrap="square">
              <a:spAutoFit/>
            </a:bodyPr>
            <a:lstStyle/>
            <a:p>
              <a:r>
                <a:rPr lang="en-US" sz="1100" dirty="0">
                  <a:latin typeface="Arial Black" panose="020B0A04020102020204" pitchFamily="34" charset="0"/>
                </a:rPr>
                <a:t>The location can be defined either by coordinates or by </a:t>
              </a:r>
            </a:p>
            <a:p>
              <a:r>
                <a:rPr lang="en-US" sz="1100" dirty="0">
                  <a:latin typeface="Arial Black" panose="020B0A04020102020204" pitchFamily="34" charset="0"/>
                </a:rPr>
                <a:t>Maidenhead Locator </a:t>
              </a:r>
            </a:p>
            <a:p>
              <a:r>
                <a:rPr lang="en-US" sz="1100" dirty="0">
                  <a:latin typeface="Arial Black" panose="020B0A04020102020204" pitchFamily="34" charset="0"/>
                </a:rPr>
                <a:t>( aka QRA Locator )</a:t>
              </a:r>
            </a:p>
          </p:txBody>
        </p:sp>
        <p:sp>
          <p:nvSpPr>
            <p:cNvPr id="13" name="Rectangle 12">
              <a:extLst>
                <a:ext uri="{FF2B5EF4-FFF2-40B4-BE49-F238E27FC236}">
                  <a16:creationId xmlns:a16="http://schemas.microsoft.com/office/drawing/2014/main" id="{BB2FA1A5-F70B-9769-40A9-FD79A53B9E65}"/>
                </a:ext>
              </a:extLst>
            </p:cNvPr>
            <p:cNvSpPr/>
            <p:nvPr/>
          </p:nvSpPr>
          <p:spPr>
            <a:xfrm>
              <a:off x="350214" y="169665"/>
              <a:ext cx="2373736" cy="79687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 16">
              <a:extLst>
                <a:ext uri="{FF2B5EF4-FFF2-40B4-BE49-F238E27FC236}">
                  <a16:creationId xmlns:a16="http://schemas.microsoft.com/office/drawing/2014/main" id="{716C6DDE-018F-6C78-708E-F725E025D6FD}"/>
                </a:ext>
              </a:extLst>
            </p:cNvPr>
            <p:cNvSpPr/>
            <p:nvPr/>
          </p:nvSpPr>
          <p:spPr>
            <a:xfrm>
              <a:off x="1858188" y="2232766"/>
              <a:ext cx="1337526" cy="28316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FEE10F1F-9499-A6E6-D10B-069A4086D93D}"/>
                </a:ext>
              </a:extLst>
            </p:cNvPr>
            <p:cNvCxnSpPr>
              <a:cxnSpLocks/>
              <a:stCxn id="17" idx="0"/>
            </p:cNvCxnSpPr>
            <p:nvPr/>
          </p:nvCxnSpPr>
          <p:spPr>
            <a:xfrm flipH="1" flipV="1">
              <a:off x="1450152" y="980818"/>
              <a:ext cx="1076799" cy="12519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ttangolo 18">
            <a:extLst>
              <a:ext uri="{FF2B5EF4-FFF2-40B4-BE49-F238E27FC236}">
                <a16:creationId xmlns:a16="http://schemas.microsoft.com/office/drawing/2014/main" id="{6350FAA7-9615-9CF6-5F66-B80AC9F4A785}"/>
              </a:ext>
            </a:extLst>
          </p:cNvPr>
          <p:cNvSpPr/>
          <p:nvPr/>
        </p:nvSpPr>
        <p:spPr>
          <a:xfrm>
            <a:off x="2517363" y="2595894"/>
            <a:ext cx="2136143" cy="24188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oup 9">
            <a:extLst>
              <a:ext uri="{FF2B5EF4-FFF2-40B4-BE49-F238E27FC236}">
                <a16:creationId xmlns:a16="http://schemas.microsoft.com/office/drawing/2014/main" id="{93728A13-4C04-5947-1C04-D6A5DDBCACE4}"/>
              </a:ext>
            </a:extLst>
          </p:cNvPr>
          <p:cNvGrpSpPr/>
          <p:nvPr/>
        </p:nvGrpSpPr>
        <p:grpSpPr>
          <a:xfrm>
            <a:off x="151747" y="6233492"/>
            <a:ext cx="8734490" cy="276999"/>
            <a:chOff x="151747" y="6233492"/>
            <a:chExt cx="8734490" cy="276999"/>
          </a:xfrm>
        </p:grpSpPr>
        <p:sp>
          <p:nvSpPr>
            <p:cNvPr id="6" name="TextBox 11">
              <a:extLst>
                <a:ext uri="{FF2B5EF4-FFF2-40B4-BE49-F238E27FC236}">
                  <a16:creationId xmlns:a16="http://schemas.microsoft.com/office/drawing/2014/main" id="{2A0DFB7B-0897-613B-6DD1-1C7B2A271502}"/>
                </a:ext>
              </a:extLst>
            </p:cNvPr>
            <p:cNvSpPr txBox="1"/>
            <p:nvPr/>
          </p:nvSpPr>
          <p:spPr>
            <a:xfrm>
              <a:off x="151747" y="6233492"/>
              <a:ext cx="8734490" cy="276999"/>
            </a:xfrm>
            <a:prstGeom prst="rect">
              <a:avLst/>
            </a:prstGeom>
            <a:noFill/>
          </p:spPr>
          <p:txBody>
            <a:bodyPr wrap="square" rtlCol="0">
              <a:spAutoFit/>
            </a:bodyPr>
            <a:lstStyle/>
            <a:p>
              <a:r>
                <a:rPr lang="en-GB" sz="1200" dirty="0">
                  <a:latin typeface="Arial Black" panose="020B0A04020102020204" pitchFamily="34" charset="0"/>
                </a:rPr>
                <a:t>The small      buttons provide explanations regarding the method used to calculate the parameters.</a:t>
              </a:r>
              <a:endParaRPr lang="it-IT" sz="1200" i="1" dirty="0">
                <a:latin typeface="Arial Black" panose="020B0A04020102020204" pitchFamily="34" charset="0"/>
              </a:endParaRPr>
            </a:p>
          </p:txBody>
        </p:sp>
        <p:pic>
          <p:nvPicPr>
            <p:cNvPr id="9" name="Picture 8">
              <a:extLst>
                <a:ext uri="{FF2B5EF4-FFF2-40B4-BE49-F238E27FC236}">
                  <a16:creationId xmlns:a16="http://schemas.microsoft.com/office/drawing/2014/main" id="{6B18693D-5511-5B79-3227-F7BEC7A32E5B}"/>
                </a:ext>
              </a:extLst>
            </p:cNvPr>
            <p:cNvPicPr>
              <a:picLocks noChangeAspect="1"/>
            </p:cNvPicPr>
            <p:nvPr/>
          </p:nvPicPr>
          <p:blipFill>
            <a:blip r:embed="rId2"/>
            <a:srcRect l="95628" t="51835" r="2614" b="44873"/>
            <a:stretch>
              <a:fillRect/>
            </a:stretch>
          </p:blipFill>
          <p:spPr>
            <a:xfrm>
              <a:off x="1148385" y="6288140"/>
              <a:ext cx="155268" cy="154343"/>
            </a:xfrm>
            <a:prstGeom prst="rect">
              <a:avLst/>
            </a:prstGeom>
          </p:spPr>
        </p:pic>
      </p:grpSp>
    </p:spTree>
    <p:extLst>
      <p:ext uri="{BB962C8B-B14F-4D97-AF65-F5344CB8AC3E}">
        <p14:creationId xmlns:p14="http://schemas.microsoft.com/office/powerpoint/2010/main" val="99780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0FF9A-38BB-6690-DC00-0286B838E711}"/>
              </a:ext>
            </a:extLst>
          </p:cNvPr>
          <p:cNvPicPr>
            <a:picLocks noChangeAspect="1"/>
          </p:cNvPicPr>
          <p:nvPr/>
        </p:nvPicPr>
        <p:blipFill>
          <a:blip r:embed="rId2"/>
          <a:stretch>
            <a:fillRect/>
          </a:stretch>
        </p:blipFill>
        <p:spPr>
          <a:xfrm>
            <a:off x="242408" y="1005312"/>
            <a:ext cx="8786403" cy="4139894"/>
          </a:xfrm>
          <a:prstGeom prst="rect">
            <a:avLst/>
          </a:prstGeom>
        </p:spPr>
      </p:pic>
      <p:sp>
        <p:nvSpPr>
          <p:cNvPr id="12" name="Rectangle 11">
            <a:extLst>
              <a:ext uri="{FF2B5EF4-FFF2-40B4-BE49-F238E27FC236}">
                <a16:creationId xmlns:a16="http://schemas.microsoft.com/office/drawing/2014/main" id="{490F3CDD-51B0-4F8C-8042-779FF5A1DAFA}"/>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16" name="Rectangle 3">
            <a:extLst>
              <a:ext uri="{FF2B5EF4-FFF2-40B4-BE49-F238E27FC236}">
                <a16:creationId xmlns:a16="http://schemas.microsoft.com/office/drawing/2014/main" id="{23D2A476-4994-43B5-B900-5CCC8A4DE483}"/>
              </a:ext>
            </a:extLst>
          </p:cNvPr>
          <p:cNvSpPr/>
          <p:nvPr/>
        </p:nvSpPr>
        <p:spPr>
          <a:xfrm>
            <a:off x="3872285" y="454846"/>
            <a:ext cx="5271716" cy="369332"/>
          </a:xfrm>
          <a:prstGeom prst="rect">
            <a:avLst/>
          </a:prstGeom>
        </p:spPr>
        <p:txBody>
          <a:bodyPr wrap="square">
            <a:spAutoFit/>
          </a:bodyPr>
          <a:lstStyle/>
          <a:p>
            <a:pPr algn="r">
              <a:spcBef>
                <a:spcPct val="50000"/>
              </a:spcBef>
            </a:pPr>
            <a:r>
              <a:rPr lang="it-IT" i="1" dirty="0">
                <a:latin typeface="Arial Black" panose="020B0A04020102020204" pitchFamily="34" charset="0"/>
              </a:rPr>
              <a:t>Primary interface for Pulsar parameters</a:t>
            </a:r>
          </a:p>
        </p:txBody>
      </p:sp>
      <p:sp>
        <p:nvSpPr>
          <p:cNvPr id="6" name="Rectangle 5">
            <a:extLst>
              <a:ext uri="{FF2B5EF4-FFF2-40B4-BE49-F238E27FC236}">
                <a16:creationId xmlns:a16="http://schemas.microsoft.com/office/drawing/2014/main" id="{B84693C3-4196-4B27-A439-849F64C30144}"/>
              </a:ext>
            </a:extLst>
          </p:cNvPr>
          <p:cNvSpPr/>
          <p:nvPr/>
        </p:nvSpPr>
        <p:spPr>
          <a:xfrm>
            <a:off x="4886333" y="2779960"/>
            <a:ext cx="1047134" cy="1672644"/>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ctangle 58">
            <a:extLst>
              <a:ext uri="{FF2B5EF4-FFF2-40B4-BE49-F238E27FC236}">
                <a16:creationId xmlns:a16="http://schemas.microsoft.com/office/drawing/2014/main" id="{0BC9A07A-F718-45AC-B56E-BDB1DFFB65BE}"/>
              </a:ext>
            </a:extLst>
          </p:cNvPr>
          <p:cNvSpPr/>
          <p:nvPr/>
        </p:nvSpPr>
        <p:spPr>
          <a:xfrm>
            <a:off x="6681341" y="2554202"/>
            <a:ext cx="1373436" cy="155112"/>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ctangle 60">
            <a:extLst>
              <a:ext uri="{FF2B5EF4-FFF2-40B4-BE49-F238E27FC236}">
                <a16:creationId xmlns:a16="http://schemas.microsoft.com/office/drawing/2014/main" id="{8A873222-2ED0-4A08-AE2B-DBC459F57917}"/>
              </a:ext>
            </a:extLst>
          </p:cNvPr>
          <p:cNvSpPr/>
          <p:nvPr/>
        </p:nvSpPr>
        <p:spPr>
          <a:xfrm>
            <a:off x="3313956" y="1894375"/>
            <a:ext cx="1321654" cy="345969"/>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Arrow: Bent 63">
            <a:extLst>
              <a:ext uri="{FF2B5EF4-FFF2-40B4-BE49-F238E27FC236}">
                <a16:creationId xmlns:a16="http://schemas.microsoft.com/office/drawing/2014/main" id="{D1B05F43-602F-4999-9E6A-CD84ED5C60A5}"/>
              </a:ext>
            </a:extLst>
          </p:cNvPr>
          <p:cNvSpPr/>
          <p:nvPr/>
        </p:nvSpPr>
        <p:spPr>
          <a:xfrm flipV="1">
            <a:off x="3898191" y="2240344"/>
            <a:ext cx="987043" cy="1578076"/>
          </a:xfrm>
          <a:prstGeom prst="bentArrow">
            <a:avLst>
              <a:gd name="adj1" fmla="val 14541"/>
              <a:gd name="adj2" fmla="val 14541"/>
              <a:gd name="adj3" fmla="val 25000"/>
              <a:gd name="adj4" fmla="val 43750"/>
            </a:avLst>
          </a:prstGeom>
          <a:solidFill>
            <a:schemeClr val="bg1">
              <a:lumMod val="65000"/>
            </a:schemeClr>
          </a:solid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5" name="Arrow: Bent 64">
            <a:extLst>
              <a:ext uri="{FF2B5EF4-FFF2-40B4-BE49-F238E27FC236}">
                <a16:creationId xmlns:a16="http://schemas.microsoft.com/office/drawing/2014/main" id="{FEB46B8B-3C35-4F4C-B70A-862D05AAF5DE}"/>
              </a:ext>
            </a:extLst>
          </p:cNvPr>
          <p:cNvSpPr/>
          <p:nvPr/>
        </p:nvSpPr>
        <p:spPr>
          <a:xfrm flipH="1" flipV="1">
            <a:off x="5933465" y="2704165"/>
            <a:ext cx="2121311" cy="1122556"/>
          </a:xfrm>
          <a:prstGeom prst="bentArrow">
            <a:avLst>
              <a:gd name="adj1" fmla="val 12338"/>
              <a:gd name="adj2" fmla="val 13782"/>
              <a:gd name="adj3" fmla="val 23258"/>
              <a:gd name="adj4" fmla="val 43750"/>
            </a:avLst>
          </a:prstGeom>
          <a:solidFill>
            <a:schemeClr val="bg1">
              <a:lumMod val="65000"/>
            </a:schemeClr>
          </a:solid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9" name="Rettangolo 23">
            <a:extLst>
              <a:ext uri="{FF2B5EF4-FFF2-40B4-BE49-F238E27FC236}">
                <a16:creationId xmlns:a16="http://schemas.microsoft.com/office/drawing/2014/main" id="{949A781A-9935-4C73-A7E4-E164A3F84FFC}"/>
              </a:ext>
            </a:extLst>
          </p:cNvPr>
          <p:cNvSpPr/>
          <p:nvPr/>
        </p:nvSpPr>
        <p:spPr>
          <a:xfrm>
            <a:off x="208145" y="5352362"/>
            <a:ext cx="8854930" cy="738664"/>
          </a:xfrm>
          <a:prstGeom prst="rect">
            <a:avLst/>
          </a:prstGeom>
        </p:spPr>
        <p:txBody>
          <a:bodyPr wrap="square">
            <a:spAutoFit/>
          </a:bodyPr>
          <a:lstStyle/>
          <a:p>
            <a:r>
              <a:rPr lang="en-GB" sz="1400" dirty="0">
                <a:latin typeface="Arial Black" panose="020B0A04020102020204" pitchFamily="34" charset="0"/>
              </a:rPr>
              <a:t>The </a:t>
            </a:r>
            <a:r>
              <a:rPr lang="en-GB" sz="1400" i="1" dirty="0">
                <a:latin typeface="Arial Black" panose="020B0A04020102020204" pitchFamily="34" charset="0"/>
              </a:rPr>
              <a:t>Calculate</a:t>
            </a:r>
            <a:r>
              <a:rPr lang="en-GB" sz="1400" dirty="0">
                <a:latin typeface="Arial Black" panose="020B0A04020102020204" pitchFamily="34" charset="0"/>
              </a:rPr>
              <a:t> function displays the set of pulsars that are potentially detectable given the specified configuration, integration time, and bandwidth. Selecting the </a:t>
            </a:r>
            <a:r>
              <a:rPr lang="en-GB" sz="1400" i="1" dirty="0">
                <a:latin typeface="Arial Black" panose="020B0A04020102020204" pitchFamily="34" charset="0"/>
              </a:rPr>
              <a:t>Above Horizon</a:t>
            </a:r>
            <a:r>
              <a:rPr lang="en-GB" sz="1400" dirty="0">
                <a:latin typeface="Arial Black" panose="020B0A04020102020204" pitchFamily="34" charset="0"/>
              </a:rPr>
              <a:t> option extends the analysis to include pulsars located below the local horizon.</a:t>
            </a:r>
            <a:endParaRPr lang="it-IT" sz="1400" dirty="0">
              <a:latin typeface="Arial Black" panose="020B0A04020102020204" pitchFamily="34" charset="0"/>
            </a:endParaRPr>
          </a:p>
        </p:txBody>
      </p:sp>
      <p:sp>
        <p:nvSpPr>
          <p:cNvPr id="71" name="Rectangle 70">
            <a:extLst>
              <a:ext uri="{FF2B5EF4-FFF2-40B4-BE49-F238E27FC236}">
                <a16:creationId xmlns:a16="http://schemas.microsoft.com/office/drawing/2014/main" id="{4316136E-5107-4FE5-86B8-4CA46CC140EE}"/>
              </a:ext>
            </a:extLst>
          </p:cNvPr>
          <p:cNvSpPr/>
          <p:nvPr/>
        </p:nvSpPr>
        <p:spPr>
          <a:xfrm>
            <a:off x="214685" y="5353453"/>
            <a:ext cx="8841850" cy="84128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ctangle 71">
            <a:extLst>
              <a:ext uri="{FF2B5EF4-FFF2-40B4-BE49-F238E27FC236}">
                <a16:creationId xmlns:a16="http://schemas.microsoft.com/office/drawing/2014/main" id="{CDFF81EC-C7B4-46BB-81F4-977D2D2F8EAD}"/>
              </a:ext>
            </a:extLst>
          </p:cNvPr>
          <p:cNvSpPr/>
          <p:nvPr/>
        </p:nvSpPr>
        <p:spPr>
          <a:xfrm>
            <a:off x="331816" y="4604875"/>
            <a:ext cx="1933491" cy="396390"/>
          </a:xfrm>
          <a:prstGeom prst="rect">
            <a:avLst/>
          </a:prstGeom>
          <a:noFill/>
          <a:ln>
            <a:solidFill>
              <a:srgbClr val="504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a:extLst>
              <a:ext uri="{FF2B5EF4-FFF2-40B4-BE49-F238E27FC236}">
                <a16:creationId xmlns:a16="http://schemas.microsoft.com/office/drawing/2014/main" id="{77540CD1-7A38-C431-AE7B-8BFAB221CF03}"/>
              </a:ext>
            </a:extLst>
          </p:cNvPr>
          <p:cNvGrpSpPr/>
          <p:nvPr/>
        </p:nvGrpSpPr>
        <p:grpSpPr>
          <a:xfrm>
            <a:off x="18660" y="6577808"/>
            <a:ext cx="9106678" cy="280192"/>
            <a:chOff x="18660" y="6577808"/>
            <a:chExt cx="9106678" cy="280192"/>
          </a:xfrm>
        </p:grpSpPr>
        <p:sp>
          <p:nvSpPr>
            <p:cNvPr id="4" name="Rectangle 3">
              <a:extLst>
                <a:ext uri="{FF2B5EF4-FFF2-40B4-BE49-F238E27FC236}">
                  <a16:creationId xmlns:a16="http://schemas.microsoft.com/office/drawing/2014/main" id="{5E2ACFF7-230F-033A-A446-945840CECC80}"/>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5" name="TextBox 4">
              <a:extLst>
                <a:ext uri="{FF2B5EF4-FFF2-40B4-BE49-F238E27FC236}">
                  <a16:creationId xmlns:a16="http://schemas.microsoft.com/office/drawing/2014/main" id="{77D464CA-C489-AC5F-C54D-89FFEA4D40DF}"/>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7" name="TextBox 6">
              <a:extLst>
                <a:ext uri="{FF2B5EF4-FFF2-40B4-BE49-F238E27FC236}">
                  <a16:creationId xmlns:a16="http://schemas.microsoft.com/office/drawing/2014/main" id="{249ABA23-DF89-360C-1AE3-BDD10251DFD8}"/>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8" name="Rectangle 7">
            <a:extLst>
              <a:ext uri="{FF2B5EF4-FFF2-40B4-BE49-F238E27FC236}">
                <a16:creationId xmlns:a16="http://schemas.microsoft.com/office/drawing/2014/main" id="{543A1062-9799-2518-E54F-FA198DAB4507}"/>
              </a:ext>
            </a:extLst>
          </p:cNvPr>
          <p:cNvSpPr/>
          <p:nvPr/>
        </p:nvSpPr>
        <p:spPr>
          <a:xfrm>
            <a:off x="242408" y="1005312"/>
            <a:ext cx="8786403" cy="4165916"/>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56584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2867DB-7763-1647-30FE-2CCA8B51226E}"/>
              </a:ext>
            </a:extLst>
          </p:cNvPr>
          <p:cNvPicPr>
            <a:picLocks noChangeAspect="1"/>
          </p:cNvPicPr>
          <p:nvPr/>
        </p:nvPicPr>
        <p:blipFill>
          <a:blip r:embed="rId2"/>
          <a:stretch>
            <a:fillRect/>
          </a:stretch>
        </p:blipFill>
        <p:spPr>
          <a:xfrm>
            <a:off x="850833" y="1812869"/>
            <a:ext cx="5855234" cy="3104529"/>
          </a:xfrm>
          <a:prstGeom prst="rect">
            <a:avLst/>
          </a:prstGeom>
        </p:spPr>
      </p:pic>
      <p:sp>
        <p:nvSpPr>
          <p:cNvPr id="12" name="Rectangle 11">
            <a:extLst>
              <a:ext uri="{FF2B5EF4-FFF2-40B4-BE49-F238E27FC236}">
                <a16:creationId xmlns:a16="http://schemas.microsoft.com/office/drawing/2014/main" id="{490F3CDD-51B0-4F8C-8042-779FF5A1DAFA}"/>
              </a:ext>
            </a:extLst>
          </p:cNvPr>
          <p:cNvSpPr/>
          <p:nvPr/>
        </p:nvSpPr>
        <p:spPr>
          <a:xfrm>
            <a:off x="793690" y="0"/>
            <a:ext cx="8350310" cy="584775"/>
          </a:xfrm>
          <a:prstGeom prst="rect">
            <a:avLst/>
          </a:prstGeom>
        </p:spPr>
        <p:txBody>
          <a:bodyPr wrap="square">
            <a:spAutoFit/>
          </a:bodyPr>
          <a:lstStyle/>
          <a:p>
            <a:pPr algn="r">
              <a:spcBef>
                <a:spcPct val="50000"/>
              </a:spcBef>
            </a:pPr>
            <a:r>
              <a:rPr lang="it-IT" sz="3200" b="1" dirty="0">
                <a:latin typeface="Arial Black" panose="020B0A04020102020204" pitchFamily="34" charset="0"/>
              </a:rPr>
              <a:t>Murmur </a:t>
            </a:r>
          </a:p>
        </p:txBody>
      </p:sp>
      <p:sp>
        <p:nvSpPr>
          <p:cNvPr id="6" name="Rectangle 5">
            <a:extLst>
              <a:ext uri="{FF2B5EF4-FFF2-40B4-BE49-F238E27FC236}">
                <a16:creationId xmlns:a16="http://schemas.microsoft.com/office/drawing/2014/main" id="{B84693C3-4196-4B27-A439-849F64C30144}"/>
              </a:ext>
            </a:extLst>
          </p:cNvPr>
          <p:cNvSpPr/>
          <p:nvPr/>
        </p:nvSpPr>
        <p:spPr>
          <a:xfrm>
            <a:off x="3876750" y="2810182"/>
            <a:ext cx="2794456" cy="20730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4" name="Group 93">
            <a:extLst>
              <a:ext uri="{FF2B5EF4-FFF2-40B4-BE49-F238E27FC236}">
                <a16:creationId xmlns:a16="http://schemas.microsoft.com/office/drawing/2014/main" id="{5CD63B31-5421-4DE9-B476-4FBD5FD2FF19}"/>
              </a:ext>
            </a:extLst>
          </p:cNvPr>
          <p:cNvGrpSpPr/>
          <p:nvPr/>
        </p:nvGrpSpPr>
        <p:grpSpPr>
          <a:xfrm>
            <a:off x="2564675" y="1834091"/>
            <a:ext cx="3926124" cy="1757337"/>
            <a:chOff x="2774927" y="1870500"/>
            <a:chExt cx="3932948" cy="1793924"/>
          </a:xfrm>
        </p:grpSpPr>
        <p:grpSp>
          <p:nvGrpSpPr>
            <p:cNvPr id="56" name="Group 55">
              <a:extLst>
                <a:ext uri="{FF2B5EF4-FFF2-40B4-BE49-F238E27FC236}">
                  <a16:creationId xmlns:a16="http://schemas.microsoft.com/office/drawing/2014/main" id="{3A3B7E4E-9B87-4C95-81A5-D96B75E9858A}"/>
                </a:ext>
              </a:extLst>
            </p:cNvPr>
            <p:cNvGrpSpPr/>
            <p:nvPr/>
          </p:nvGrpSpPr>
          <p:grpSpPr>
            <a:xfrm>
              <a:off x="2774927" y="1870500"/>
              <a:ext cx="1744377" cy="657585"/>
              <a:chOff x="4571999" y="2865672"/>
              <a:chExt cx="1744377" cy="657585"/>
            </a:xfrm>
          </p:grpSpPr>
          <p:pic>
            <p:nvPicPr>
              <p:cNvPr id="4" name="Picture 3">
                <a:extLst>
                  <a:ext uri="{FF2B5EF4-FFF2-40B4-BE49-F238E27FC236}">
                    <a16:creationId xmlns:a16="http://schemas.microsoft.com/office/drawing/2014/main" id="{F1805F7E-6780-4203-ADD6-9C7AB36844D8}"/>
                  </a:ext>
                </a:extLst>
              </p:cNvPr>
              <p:cNvPicPr>
                <a:picLocks noChangeAspect="1"/>
              </p:cNvPicPr>
              <p:nvPr/>
            </p:nvPicPr>
            <p:blipFill rotWithShape="1">
              <a:blip r:embed="rId3"/>
              <a:srcRect l="55630" t="55479" r="25462" b="33495"/>
              <a:stretch/>
            </p:blipFill>
            <p:spPr>
              <a:xfrm>
                <a:off x="4571999" y="2865672"/>
                <a:ext cx="1744377" cy="657585"/>
              </a:xfrm>
              <a:prstGeom prst="rect">
                <a:avLst/>
              </a:prstGeom>
            </p:spPr>
          </p:pic>
          <p:sp>
            <p:nvSpPr>
              <p:cNvPr id="77" name="Rectangle 76">
                <a:extLst>
                  <a:ext uri="{FF2B5EF4-FFF2-40B4-BE49-F238E27FC236}">
                    <a16:creationId xmlns:a16="http://schemas.microsoft.com/office/drawing/2014/main" id="{0E44C4CE-E2DD-46E0-A692-1C5B0C33D3E9}"/>
                  </a:ext>
                </a:extLst>
              </p:cNvPr>
              <p:cNvSpPr/>
              <p:nvPr/>
            </p:nvSpPr>
            <p:spPr>
              <a:xfrm>
                <a:off x="4571999" y="2871244"/>
                <a:ext cx="1727499" cy="636719"/>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93" name="Straight Arrow Connector 92">
              <a:extLst>
                <a:ext uri="{FF2B5EF4-FFF2-40B4-BE49-F238E27FC236}">
                  <a16:creationId xmlns:a16="http://schemas.microsoft.com/office/drawing/2014/main" id="{A34A1807-D4A3-4E48-AAC7-431DCC662197}"/>
                </a:ext>
              </a:extLst>
            </p:cNvPr>
            <p:cNvCxnSpPr>
              <a:endCxn id="77" idx="3"/>
            </p:cNvCxnSpPr>
            <p:nvPr/>
          </p:nvCxnSpPr>
          <p:spPr>
            <a:xfrm flipH="1" flipV="1">
              <a:off x="4502426" y="2194432"/>
              <a:ext cx="2205449" cy="1469992"/>
            </a:xfrm>
            <a:prstGeom prst="straightConnector1">
              <a:avLst/>
            </a:prstGeom>
            <a:ln>
              <a:solidFill>
                <a:srgbClr val="5045E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7DE839BA-A39F-4044-B798-1B84C4E08809}"/>
              </a:ext>
            </a:extLst>
          </p:cNvPr>
          <p:cNvGrpSpPr/>
          <p:nvPr/>
        </p:nvGrpSpPr>
        <p:grpSpPr>
          <a:xfrm>
            <a:off x="2205970" y="2598478"/>
            <a:ext cx="4280991" cy="1120779"/>
            <a:chOff x="2426884" y="2652827"/>
            <a:chExt cx="4280991" cy="1120779"/>
          </a:xfrm>
        </p:grpSpPr>
        <p:grpSp>
          <p:nvGrpSpPr>
            <p:cNvPr id="62" name="Group 61">
              <a:extLst>
                <a:ext uri="{FF2B5EF4-FFF2-40B4-BE49-F238E27FC236}">
                  <a16:creationId xmlns:a16="http://schemas.microsoft.com/office/drawing/2014/main" id="{5DD0E474-464A-4926-96E8-F3952625B770}"/>
                </a:ext>
              </a:extLst>
            </p:cNvPr>
            <p:cNvGrpSpPr/>
            <p:nvPr/>
          </p:nvGrpSpPr>
          <p:grpSpPr>
            <a:xfrm>
              <a:off x="2426884" y="2652827"/>
              <a:ext cx="1749720" cy="583762"/>
              <a:chOff x="2114614" y="2520067"/>
              <a:chExt cx="1749720" cy="583762"/>
            </a:xfrm>
          </p:grpSpPr>
          <p:sp>
            <p:nvSpPr>
              <p:cNvPr id="73" name="Rectangle 72">
                <a:extLst>
                  <a:ext uri="{FF2B5EF4-FFF2-40B4-BE49-F238E27FC236}">
                    <a16:creationId xmlns:a16="http://schemas.microsoft.com/office/drawing/2014/main" id="{39F2FB29-73DC-43E9-92F8-C2DC5D3A5406}"/>
                  </a:ext>
                </a:extLst>
              </p:cNvPr>
              <p:cNvSpPr/>
              <p:nvPr/>
            </p:nvSpPr>
            <p:spPr>
              <a:xfrm>
                <a:off x="2114614" y="2522524"/>
                <a:ext cx="1749720" cy="581305"/>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a:extLst>
                  <a:ext uri="{FF2B5EF4-FFF2-40B4-BE49-F238E27FC236}">
                    <a16:creationId xmlns:a16="http://schemas.microsoft.com/office/drawing/2014/main" id="{4E0B2ED9-19EF-43A5-AC59-DAFBDB387C60}"/>
                  </a:ext>
                </a:extLst>
              </p:cNvPr>
              <p:cNvPicPr>
                <a:picLocks noChangeAspect="1"/>
              </p:cNvPicPr>
              <p:nvPr/>
            </p:nvPicPr>
            <p:blipFill rotWithShape="1">
              <a:blip r:embed="rId3"/>
              <a:srcRect l="35462" t="58143" r="45714" b="31788"/>
              <a:stretch/>
            </p:blipFill>
            <p:spPr>
              <a:xfrm>
                <a:off x="2131282" y="2520067"/>
                <a:ext cx="1726669" cy="575497"/>
              </a:xfrm>
              <a:prstGeom prst="rect">
                <a:avLst/>
              </a:prstGeom>
            </p:spPr>
          </p:pic>
        </p:grpSp>
        <p:cxnSp>
          <p:nvCxnSpPr>
            <p:cNvPr id="105" name="Straight Arrow Connector 104">
              <a:extLst>
                <a:ext uri="{FF2B5EF4-FFF2-40B4-BE49-F238E27FC236}">
                  <a16:creationId xmlns:a16="http://schemas.microsoft.com/office/drawing/2014/main" id="{750C4EC9-13A9-4CD4-9C35-33EC044B7140}"/>
                </a:ext>
              </a:extLst>
            </p:cNvPr>
            <p:cNvCxnSpPr>
              <a:cxnSpLocks/>
              <a:endCxn id="14" idx="3"/>
            </p:cNvCxnSpPr>
            <p:nvPr/>
          </p:nvCxnSpPr>
          <p:spPr>
            <a:xfrm flipH="1" flipV="1">
              <a:off x="4170221" y="2940576"/>
              <a:ext cx="2537654" cy="833030"/>
            </a:xfrm>
            <a:prstGeom prst="straightConnector1">
              <a:avLst/>
            </a:prstGeom>
            <a:ln>
              <a:solidFill>
                <a:srgbClr val="5045E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F3E94C7B-6C11-4187-BD61-43AAFEBC1937}"/>
              </a:ext>
            </a:extLst>
          </p:cNvPr>
          <p:cNvGrpSpPr/>
          <p:nvPr/>
        </p:nvGrpSpPr>
        <p:grpSpPr>
          <a:xfrm>
            <a:off x="1775344" y="3413003"/>
            <a:ext cx="4703617" cy="534131"/>
            <a:chOff x="2026930" y="3429000"/>
            <a:chExt cx="4694592" cy="553748"/>
          </a:xfrm>
        </p:grpSpPr>
        <p:grpSp>
          <p:nvGrpSpPr>
            <p:cNvPr id="57" name="Group 56">
              <a:extLst>
                <a:ext uri="{FF2B5EF4-FFF2-40B4-BE49-F238E27FC236}">
                  <a16:creationId xmlns:a16="http://schemas.microsoft.com/office/drawing/2014/main" id="{69C565DF-774D-4385-BFDD-8EB4AF0B1E7B}"/>
                </a:ext>
              </a:extLst>
            </p:cNvPr>
            <p:cNvGrpSpPr/>
            <p:nvPr/>
          </p:nvGrpSpPr>
          <p:grpSpPr>
            <a:xfrm>
              <a:off x="2026930" y="3429000"/>
              <a:ext cx="1702550" cy="553748"/>
              <a:chOff x="3393822" y="3485213"/>
              <a:chExt cx="1702550" cy="553748"/>
            </a:xfrm>
          </p:grpSpPr>
          <p:pic>
            <p:nvPicPr>
              <p:cNvPr id="8" name="Picture 7">
                <a:extLst>
                  <a:ext uri="{FF2B5EF4-FFF2-40B4-BE49-F238E27FC236}">
                    <a16:creationId xmlns:a16="http://schemas.microsoft.com/office/drawing/2014/main" id="{1D1CC4E7-42E8-4268-8F5D-41D3F79D56EF}"/>
                  </a:ext>
                </a:extLst>
              </p:cNvPr>
              <p:cNvPicPr>
                <a:picLocks noChangeAspect="1"/>
              </p:cNvPicPr>
              <p:nvPr/>
            </p:nvPicPr>
            <p:blipFill rotWithShape="1">
              <a:blip r:embed="rId3"/>
              <a:srcRect l="37059" t="71076" r="44622" b="19512"/>
              <a:stretch/>
            </p:blipFill>
            <p:spPr>
              <a:xfrm>
                <a:off x="3402134" y="3496522"/>
                <a:ext cx="1675119" cy="537883"/>
              </a:xfrm>
              <a:prstGeom prst="rect">
                <a:avLst/>
              </a:prstGeom>
            </p:spPr>
          </p:pic>
          <p:sp>
            <p:nvSpPr>
              <p:cNvPr id="84" name="Rectangle 83">
                <a:extLst>
                  <a:ext uri="{FF2B5EF4-FFF2-40B4-BE49-F238E27FC236}">
                    <a16:creationId xmlns:a16="http://schemas.microsoft.com/office/drawing/2014/main" id="{8A564CD7-6B4A-4D7E-970F-F708C35FC567}"/>
                  </a:ext>
                </a:extLst>
              </p:cNvPr>
              <p:cNvSpPr/>
              <p:nvPr/>
            </p:nvSpPr>
            <p:spPr>
              <a:xfrm>
                <a:off x="3393822" y="3485213"/>
                <a:ext cx="1702550" cy="553748"/>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11" name="Straight Arrow Connector 110">
              <a:extLst>
                <a:ext uri="{FF2B5EF4-FFF2-40B4-BE49-F238E27FC236}">
                  <a16:creationId xmlns:a16="http://schemas.microsoft.com/office/drawing/2014/main" id="{4F1A0095-733B-4132-860B-3498A3582A39}"/>
                </a:ext>
              </a:extLst>
            </p:cNvPr>
            <p:cNvCxnSpPr>
              <a:endCxn id="84" idx="3"/>
            </p:cNvCxnSpPr>
            <p:nvPr/>
          </p:nvCxnSpPr>
          <p:spPr>
            <a:xfrm flipH="1" flipV="1">
              <a:off x="3729480" y="3705874"/>
              <a:ext cx="2992042" cy="183738"/>
            </a:xfrm>
            <a:prstGeom prst="straightConnector1">
              <a:avLst/>
            </a:prstGeom>
            <a:ln>
              <a:solidFill>
                <a:srgbClr val="5045E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F63D6E34-DE2A-49A9-9123-B9EF81C9A077}"/>
              </a:ext>
            </a:extLst>
          </p:cNvPr>
          <p:cNvGrpSpPr/>
          <p:nvPr/>
        </p:nvGrpSpPr>
        <p:grpSpPr>
          <a:xfrm>
            <a:off x="1714785" y="3976082"/>
            <a:ext cx="4770977" cy="724344"/>
            <a:chOff x="1930073" y="4005618"/>
            <a:chExt cx="4770980" cy="717009"/>
          </a:xfrm>
        </p:grpSpPr>
        <p:grpSp>
          <p:nvGrpSpPr>
            <p:cNvPr id="41" name="Group 40">
              <a:extLst>
                <a:ext uri="{FF2B5EF4-FFF2-40B4-BE49-F238E27FC236}">
                  <a16:creationId xmlns:a16="http://schemas.microsoft.com/office/drawing/2014/main" id="{01E126D6-1067-42F9-B8DE-CBAB14659327}"/>
                </a:ext>
              </a:extLst>
            </p:cNvPr>
            <p:cNvGrpSpPr/>
            <p:nvPr/>
          </p:nvGrpSpPr>
          <p:grpSpPr>
            <a:xfrm>
              <a:off x="1930073" y="4068987"/>
              <a:ext cx="1784350" cy="653640"/>
              <a:chOff x="5118100" y="4717499"/>
              <a:chExt cx="1784350" cy="653640"/>
            </a:xfrm>
          </p:grpSpPr>
          <p:pic>
            <p:nvPicPr>
              <p:cNvPr id="7" name="Picture 6">
                <a:extLst>
                  <a:ext uri="{FF2B5EF4-FFF2-40B4-BE49-F238E27FC236}">
                    <a16:creationId xmlns:a16="http://schemas.microsoft.com/office/drawing/2014/main" id="{2236EC42-8E52-4339-A65A-F750FE68CD7B}"/>
                  </a:ext>
                </a:extLst>
              </p:cNvPr>
              <p:cNvPicPr>
                <a:picLocks noChangeAspect="1"/>
              </p:cNvPicPr>
              <p:nvPr/>
            </p:nvPicPr>
            <p:blipFill rotWithShape="1">
              <a:blip r:embed="rId3"/>
              <a:srcRect l="56050" t="72689" r="24539" b="16017"/>
              <a:stretch/>
            </p:blipFill>
            <p:spPr>
              <a:xfrm>
                <a:off x="5125250" y="4725680"/>
                <a:ext cx="1777200" cy="645459"/>
              </a:xfrm>
              <a:prstGeom prst="rect">
                <a:avLst/>
              </a:prstGeom>
            </p:spPr>
          </p:pic>
          <p:sp>
            <p:nvSpPr>
              <p:cNvPr id="67" name="Rectangle 66">
                <a:extLst>
                  <a:ext uri="{FF2B5EF4-FFF2-40B4-BE49-F238E27FC236}">
                    <a16:creationId xmlns:a16="http://schemas.microsoft.com/office/drawing/2014/main" id="{F9E6A155-B61B-4F7D-B99A-A5444987EA41}"/>
                  </a:ext>
                </a:extLst>
              </p:cNvPr>
              <p:cNvSpPr/>
              <p:nvPr/>
            </p:nvSpPr>
            <p:spPr>
              <a:xfrm>
                <a:off x="5118100" y="4717499"/>
                <a:ext cx="1784350" cy="641902"/>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18" name="Straight Arrow Connector 117">
              <a:extLst>
                <a:ext uri="{FF2B5EF4-FFF2-40B4-BE49-F238E27FC236}">
                  <a16:creationId xmlns:a16="http://schemas.microsoft.com/office/drawing/2014/main" id="{8D64A75E-1667-4D9B-AE02-B1D4040D992F}"/>
                </a:ext>
              </a:extLst>
            </p:cNvPr>
            <p:cNvCxnSpPr>
              <a:cxnSpLocks/>
              <a:endCxn id="67" idx="3"/>
            </p:cNvCxnSpPr>
            <p:nvPr/>
          </p:nvCxnSpPr>
          <p:spPr>
            <a:xfrm flipH="1">
              <a:off x="3714423" y="4005618"/>
              <a:ext cx="2986630" cy="384320"/>
            </a:xfrm>
            <a:prstGeom prst="straightConnector1">
              <a:avLst/>
            </a:prstGeom>
            <a:ln>
              <a:solidFill>
                <a:srgbClr val="5045E5"/>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Rectangle 3">
            <a:extLst>
              <a:ext uri="{FF2B5EF4-FFF2-40B4-BE49-F238E27FC236}">
                <a16:creationId xmlns:a16="http://schemas.microsoft.com/office/drawing/2014/main" id="{6CEFD050-6FA3-4132-8B06-B7D6648D8B9C}"/>
              </a:ext>
            </a:extLst>
          </p:cNvPr>
          <p:cNvSpPr/>
          <p:nvPr/>
        </p:nvSpPr>
        <p:spPr>
          <a:xfrm>
            <a:off x="3872285" y="454846"/>
            <a:ext cx="5271716" cy="369332"/>
          </a:xfrm>
          <a:prstGeom prst="rect">
            <a:avLst/>
          </a:prstGeom>
        </p:spPr>
        <p:txBody>
          <a:bodyPr wrap="square">
            <a:spAutoFit/>
          </a:bodyPr>
          <a:lstStyle/>
          <a:p>
            <a:pPr algn="r">
              <a:spcBef>
                <a:spcPct val="50000"/>
              </a:spcBef>
            </a:pPr>
            <a:r>
              <a:rPr lang="it-IT" i="1" dirty="0">
                <a:latin typeface="Arial Black" panose="020B0A04020102020204" pitchFamily="34" charset="0"/>
              </a:rPr>
              <a:t>Primary interface for Pulsar parameters</a:t>
            </a:r>
          </a:p>
        </p:txBody>
      </p:sp>
      <p:grpSp>
        <p:nvGrpSpPr>
          <p:cNvPr id="9" name="Group 8">
            <a:extLst>
              <a:ext uri="{FF2B5EF4-FFF2-40B4-BE49-F238E27FC236}">
                <a16:creationId xmlns:a16="http://schemas.microsoft.com/office/drawing/2014/main" id="{469FFE24-B6C1-9565-9FF2-C08BB60781D3}"/>
              </a:ext>
            </a:extLst>
          </p:cNvPr>
          <p:cNvGrpSpPr/>
          <p:nvPr/>
        </p:nvGrpSpPr>
        <p:grpSpPr>
          <a:xfrm>
            <a:off x="18660" y="6577808"/>
            <a:ext cx="9106678" cy="280192"/>
            <a:chOff x="18660" y="6577808"/>
            <a:chExt cx="9106678" cy="280192"/>
          </a:xfrm>
        </p:grpSpPr>
        <p:sp>
          <p:nvSpPr>
            <p:cNvPr id="13" name="Rectangle 12">
              <a:extLst>
                <a:ext uri="{FF2B5EF4-FFF2-40B4-BE49-F238E27FC236}">
                  <a16:creationId xmlns:a16="http://schemas.microsoft.com/office/drawing/2014/main" id="{EECA78B9-724C-A7E7-66A1-6857125B8834}"/>
                </a:ext>
              </a:extLst>
            </p:cNvPr>
            <p:cNvSpPr/>
            <p:nvPr/>
          </p:nvSpPr>
          <p:spPr>
            <a:xfrm>
              <a:off x="7345109" y="6577808"/>
              <a:ext cx="1780229" cy="246221"/>
            </a:xfrm>
            <a:prstGeom prst="rect">
              <a:avLst/>
            </a:prstGeom>
          </p:spPr>
          <p:txBody>
            <a:bodyPr wrap="square">
              <a:spAutoFit/>
            </a:bodyPr>
            <a:lstStyle/>
            <a:p>
              <a:pPr algn="r"/>
              <a:r>
                <a:rPr lang="it-IT" sz="1000" i="1" dirty="0"/>
                <a:t> Mario Armando Natali</a:t>
              </a:r>
              <a:endParaRPr lang="it-IT" sz="1000" dirty="0"/>
            </a:p>
          </p:txBody>
        </p:sp>
        <p:sp>
          <p:nvSpPr>
            <p:cNvPr id="15" name="TextBox 14">
              <a:extLst>
                <a:ext uri="{FF2B5EF4-FFF2-40B4-BE49-F238E27FC236}">
                  <a16:creationId xmlns:a16="http://schemas.microsoft.com/office/drawing/2014/main" id="{AEA57E04-3FA4-E081-0510-A252BA05A629}"/>
                </a:ext>
              </a:extLst>
            </p:cNvPr>
            <p:cNvSpPr txBox="1"/>
            <p:nvPr/>
          </p:nvSpPr>
          <p:spPr>
            <a:xfrm>
              <a:off x="3465646" y="6611779"/>
              <a:ext cx="2847975" cy="246221"/>
            </a:xfrm>
            <a:prstGeom prst="rect">
              <a:avLst/>
            </a:prstGeom>
            <a:noFill/>
          </p:spPr>
          <p:txBody>
            <a:bodyPr wrap="square" rtlCol="0">
              <a:spAutoFit/>
            </a:bodyPr>
            <a:lstStyle/>
            <a:p>
              <a:pPr algn="ctr"/>
              <a:r>
                <a:rPr lang="it-IT" sz="1000" i="1" dirty="0"/>
                <a:t>Impedimentum pro occasione arripere</a:t>
              </a:r>
              <a:endParaRPr lang="it-IT" sz="1000" dirty="0"/>
            </a:p>
          </p:txBody>
        </p:sp>
        <p:sp>
          <p:nvSpPr>
            <p:cNvPr id="16" name="TextBox 15">
              <a:extLst>
                <a:ext uri="{FF2B5EF4-FFF2-40B4-BE49-F238E27FC236}">
                  <a16:creationId xmlns:a16="http://schemas.microsoft.com/office/drawing/2014/main" id="{3EE031B9-5256-9E3D-5303-6E905A24102C}"/>
                </a:ext>
              </a:extLst>
            </p:cNvPr>
            <p:cNvSpPr txBox="1"/>
            <p:nvPr/>
          </p:nvSpPr>
          <p:spPr>
            <a:xfrm>
              <a:off x="18660" y="6585757"/>
              <a:ext cx="3623949" cy="253916"/>
            </a:xfrm>
            <a:prstGeom prst="rect">
              <a:avLst/>
            </a:prstGeom>
            <a:noFill/>
          </p:spPr>
          <p:txBody>
            <a:bodyPr wrap="square" rtlCol="0">
              <a:spAutoFit/>
            </a:bodyPr>
            <a:lstStyle/>
            <a:p>
              <a:r>
                <a:rPr lang="it-IT" sz="1050" dirty="0">
                  <a:solidFill>
                    <a:srgbClr val="000000"/>
                  </a:solidFill>
                  <a:ea typeface="Calibri" panose="020F0502020204030204" pitchFamily="34" charset="0"/>
                </a:rPr>
                <a:t>Eucara 2025 Conference, </a:t>
              </a:r>
              <a:r>
                <a:rPr lang="en-GB" sz="1050" dirty="0">
                  <a:solidFill>
                    <a:srgbClr val="000000"/>
                  </a:solidFill>
                  <a:ea typeface="Calibri" panose="020F0502020204030204" pitchFamily="34" charset="0"/>
                </a:rPr>
                <a:t>Harwell 6</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-7</a:t>
              </a:r>
              <a:r>
                <a:rPr lang="en-GB" sz="1050" baseline="30000" dirty="0">
                  <a:solidFill>
                    <a:srgbClr val="000000"/>
                  </a:solidFill>
                  <a:ea typeface="Calibri" panose="020F0502020204030204" pitchFamily="34" charset="0"/>
                </a:rPr>
                <a:t>th</a:t>
              </a:r>
              <a:r>
                <a:rPr lang="en-GB" sz="1050" dirty="0">
                  <a:solidFill>
                    <a:srgbClr val="000000"/>
                  </a:solidFill>
                  <a:ea typeface="Calibri" panose="020F0502020204030204" pitchFamily="34" charset="0"/>
                </a:rPr>
                <a:t> September</a:t>
              </a:r>
              <a:r>
                <a:rPr lang="it-IT" sz="1050" dirty="0">
                  <a:solidFill>
                    <a:srgbClr val="000000"/>
                  </a:solidFill>
                  <a:ea typeface="Calibri" panose="020F0502020204030204" pitchFamily="34" charset="0"/>
                </a:rPr>
                <a:t> </a:t>
              </a:r>
              <a:endParaRPr lang="it-IT" sz="500" dirty="0"/>
            </a:p>
          </p:txBody>
        </p:sp>
      </p:grpSp>
      <p:sp>
        <p:nvSpPr>
          <p:cNvPr id="19" name="Rectangle 18">
            <a:extLst>
              <a:ext uri="{FF2B5EF4-FFF2-40B4-BE49-F238E27FC236}">
                <a16:creationId xmlns:a16="http://schemas.microsoft.com/office/drawing/2014/main" id="{5DE56870-2D01-359C-6655-214E7D4BD25E}"/>
              </a:ext>
            </a:extLst>
          </p:cNvPr>
          <p:cNvSpPr/>
          <p:nvPr/>
        </p:nvSpPr>
        <p:spPr>
          <a:xfrm>
            <a:off x="850833" y="1808975"/>
            <a:ext cx="5855234" cy="3132206"/>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7" name="Group 126">
            <a:extLst>
              <a:ext uri="{FF2B5EF4-FFF2-40B4-BE49-F238E27FC236}">
                <a16:creationId xmlns:a16="http://schemas.microsoft.com/office/drawing/2014/main" id="{8F3409EA-55AA-4F4D-856F-276D4A4FD66B}"/>
              </a:ext>
            </a:extLst>
          </p:cNvPr>
          <p:cNvGrpSpPr/>
          <p:nvPr/>
        </p:nvGrpSpPr>
        <p:grpSpPr>
          <a:xfrm>
            <a:off x="6003018" y="1058729"/>
            <a:ext cx="2927128" cy="3168675"/>
            <a:chOff x="4694831" y="4738386"/>
            <a:chExt cx="2927128" cy="3168675"/>
          </a:xfrm>
        </p:grpSpPr>
        <p:grpSp>
          <p:nvGrpSpPr>
            <p:cNvPr id="68" name="Group 67">
              <a:extLst>
                <a:ext uri="{FF2B5EF4-FFF2-40B4-BE49-F238E27FC236}">
                  <a16:creationId xmlns:a16="http://schemas.microsoft.com/office/drawing/2014/main" id="{2C8D57B8-4DA7-4CCB-95DB-7429F37A5D76}"/>
                </a:ext>
              </a:extLst>
            </p:cNvPr>
            <p:cNvGrpSpPr/>
            <p:nvPr/>
          </p:nvGrpSpPr>
          <p:grpSpPr>
            <a:xfrm>
              <a:off x="4694831" y="4738386"/>
              <a:ext cx="2927128" cy="1789339"/>
              <a:chOff x="4572000" y="4852500"/>
              <a:chExt cx="2604399" cy="1592056"/>
            </a:xfrm>
          </p:grpSpPr>
          <p:pic>
            <p:nvPicPr>
              <p:cNvPr id="29" name="Picture 28">
                <a:extLst>
                  <a:ext uri="{FF2B5EF4-FFF2-40B4-BE49-F238E27FC236}">
                    <a16:creationId xmlns:a16="http://schemas.microsoft.com/office/drawing/2014/main" id="{CF106BEB-1975-45F8-9789-50C0B56B3539}"/>
                  </a:ext>
                </a:extLst>
              </p:cNvPr>
              <p:cNvPicPr>
                <a:picLocks noChangeAspect="1"/>
              </p:cNvPicPr>
              <p:nvPr/>
            </p:nvPicPr>
            <p:blipFill rotWithShape="1">
              <a:blip r:embed="rId3"/>
              <a:srcRect l="10652" t="18348" r="56304" b="50000"/>
              <a:stretch/>
            </p:blipFill>
            <p:spPr>
              <a:xfrm>
                <a:off x="4572000" y="4870005"/>
                <a:ext cx="2597624" cy="1549989"/>
              </a:xfrm>
              <a:prstGeom prst="rect">
                <a:avLst/>
              </a:prstGeom>
            </p:spPr>
          </p:pic>
          <p:sp>
            <p:nvSpPr>
              <p:cNvPr id="88" name="Rectangle 87">
                <a:extLst>
                  <a:ext uri="{FF2B5EF4-FFF2-40B4-BE49-F238E27FC236}">
                    <a16:creationId xmlns:a16="http://schemas.microsoft.com/office/drawing/2014/main" id="{9AF76653-29A9-4C32-9249-D46BE79711BC}"/>
                  </a:ext>
                </a:extLst>
              </p:cNvPr>
              <p:cNvSpPr/>
              <p:nvPr/>
            </p:nvSpPr>
            <p:spPr>
              <a:xfrm>
                <a:off x="4572000" y="4852500"/>
                <a:ext cx="2604399" cy="1592056"/>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25" name="Straight Arrow Connector 124">
              <a:extLst>
                <a:ext uri="{FF2B5EF4-FFF2-40B4-BE49-F238E27FC236}">
                  <a16:creationId xmlns:a16="http://schemas.microsoft.com/office/drawing/2014/main" id="{7F4F6D06-21B8-49B6-BD39-7589ED639B54}"/>
                </a:ext>
              </a:extLst>
            </p:cNvPr>
            <p:cNvCxnSpPr>
              <a:cxnSpLocks/>
              <a:endCxn id="88" idx="2"/>
            </p:cNvCxnSpPr>
            <p:nvPr/>
          </p:nvCxnSpPr>
          <p:spPr>
            <a:xfrm flipV="1">
              <a:off x="5225567" y="6527725"/>
              <a:ext cx="932828" cy="1379336"/>
            </a:xfrm>
            <a:prstGeom prst="straightConnector1">
              <a:avLst/>
            </a:prstGeom>
            <a:ln>
              <a:solidFill>
                <a:srgbClr val="5045E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33111C4-F513-C6D3-D5BB-8D919D2D6108}"/>
              </a:ext>
            </a:extLst>
          </p:cNvPr>
          <p:cNvGrpSpPr/>
          <p:nvPr/>
        </p:nvGrpSpPr>
        <p:grpSpPr>
          <a:xfrm>
            <a:off x="70417" y="505059"/>
            <a:ext cx="2739969" cy="937233"/>
            <a:chOff x="82432" y="577980"/>
            <a:chExt cx="2739969" cy="937233"/>
          </a:xfrm>
        </p:grpSpPr>
        <p:sp>
          <p:nvSpPr>
            <p:cNvPr id="23" name="Rectangle 22">
              <a:extLst>
                <a:ext uri="{FF2B5EF4-FFF2-40B4-BE49-F238E27FC236}">
                  <a16:creationId xmlns:a16="http://schemas.microsoft.com/office/drawing/2014/main" id="{97AC9525-097C-BDCA-EE9D-96E43F1F3FA9}"/>
                </a:ext>
              </a:extLst>
            </p:cNvPr>
            <p:cNvSpPr/>
            <p:nvPr/>
          </p:nvSpPr>
          <p:spPr>
            <a:xfrm>
              <a:off x="113461" y="577980"/>
              <a:ext cx="2658615" cy="9372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extBox 21">
              <a:extLst>
                <a:ext uri="{FF2B5EF4-FFF2-40B4-BE49-F238E27FC236}">
                  <a16:creationId xmlns:a16="http://schemas.microsoft.com/office/drawing/2014/main" id="{E2F9F195-E76A-A216-AA6C-8FA325156007}"/>
                </a:ext>
              </a:extLst>
            </p:cNvPr>
            <p:cNvSpPr txBox="1"/>
            <p:nvPr/>
          </p:nvSpPr>
          <p:spPr>
            <a:xfrm>
              <a:off x="82432" y="628394"/>
              <a:ext cx="2739969" cy="815608"/>
            </a:xfrm>
            <a:prstGeom prst="rect">
              <a:avLst/>
            </a:prstGeom>
            <a:noFill/>
          </p:spPr>
          <p:txBody>
            <a:bodyPr wrap="square">
              <a:spAutoFit/>
            </a:bodyPr>
            <a:lstStyle/>
            <a:p>
              <a:r>
                <a:rPr lang="en-GB" sz="1200" dirty="0">
                  <a:latin typeface="Arial Black" panose="020B0A04020102020204" pitchFamily="34" charset="0"/>
                </a:rPr>
                <a:t>The pulsar parameters are obtained from </a:t>
              </a:r>
            </a:p>
            <a:p>
              <a:r>
                <a:rPr lang="en-GB" sz="1200" dirty="0">
                  <a:latin typeface="Arial Black" panose="020B0A04020102020204" pitchFamily="34" charset="0"/>
                </a:rPr>
                <a:t>ATNF PULSAR CATALOGUE :</a:t>
              </a:r>
            </a:p>
            <a:p>
              <a:r>
                <a:rPr lang="en-GB" sz="1100" dirty="0">
                  <a:latin typeface="Aptos Black" panose="020B0004020202020204" pitchFamily="34" charset="0"/>
                  <a:hlinkClick r:id="rId4"/>
                </a:rPr>
                <a:t>atnf.csiro.au/research/pulsar/</a:t>
              </a:r>
              <a:r>
                <a:rPr lang="en-GB" sz="1100" dirty="0" err="1">
                  <a:latin typeface="Aptos Black" panose="020B0004020202020204" pitchFamily="34" charset="0"/>
                  <a:hlinkClick r:id="rId4"/>
                </a:rPr>
                <a:t>psrcat</a:t>
              </a:r>
              <a:r>
                <a:rPr lang="en-GB" sz="1100" dirty="0">
                  <a:latin typeface="Aptos Black" panose="020B0004020202020204" pitchFamily="34" charset="0"/>
                  <a:hlinkClick r:id="rId4"/>
                </a:rPr>
                <a:t>/</a:t>
              </a:r>
              <a:endParaRPr lang="en-GB" sz="1100" dirty="0">
                <a:latin typeface="Aptos Black" panose="020B0004020202020204" pitchFamily="34" charset="0"/>
              </a:endParaRPr>
            </a:p>
          </p:txBody>
        </p:sp>
      </p:grpSp>
      <p:grpSp>
        <p:nvGrpSpPr>
          <p:cNvPr id="26" name="Group 25">
            <a:extLst>
              <a:ext uri="{FF2B5EF4-FFF2-40B4-BE49-F238E27FC236}">
                <a16:creationId xmlns:a16="http://schemas.microsoft.com/office/drawing/2014/main" id="{BBFF3538-27C6-3FD5-B926-F7EDFDD41A08}"/>
              </a:ext>
            </a:extLst>
          </p:cNvPr>
          <p:cNvGrpSpPr/>
          <p:nvPr/>
        </p:nvGrpSpPr>
        <p:grpSpPr>
          <a:xfrm>
            <a:off x="5169914" y="4355126"/>
            <a:ext cx="3666511" cy="1980917"/>
            <a:chOff x="5169914" y="4355126"/>
            <a:chExt cx="3666511" cy="1980917"/>
          </a:xfrm>
        </p:grpSpPr>
        <p:grpSp>
          <p:nvGrpSpPr>
            <p:cNvPr id="133" name="Group 132">
              <a:extLst>
                <a:ext uri="{FF2B5EF4-FFF2-40B4-BE49-F238E27FC236}">
                  <a16:creationId xmlns:a16="http://schemas.microsoft.com/office/drawing/2014/main" id="{7BBC31A6-F889-4506-8B2C-90B3C5FD9A0A}"/>
                </a:ext>
              </a:extLst>
            </p:cNvPr>
            <p:cNvGrpSpPr/>
            <p:nvPr/>
          </p:nvGrpSpPr>
          <p:grpSpPr>
            <a:xfrm>
              <a:off x="6533753" y="4407794"/>
              <a:ext cx="2302672" cy="1928249"/>
              <a:chOff x="6753943" y="3156045"/>
              <a:chExt cx="2301440" cy="1888883"/>
            </a:xfrm>
          </p:grpSpPr>
          <p:grpSp>
            <p:nvGrpSpPr>
              <p:cNvPr id="43" name="Group 42">
                <a:extLst>
                  <a:ext uri="{FF2B5EF4-FFF2-40B4-BE49-F238E27FC236}">
                    <a16:creationId xmlns:a16="http://schemas.microsoft.com/office/drawing/2014/main" id="{0EAB9845-8E9D-4E5B-99F3-9E9C5C3CAD9F}"/>
                  </a:ext>
                </a:extLst>
              </p:cNvPr>
              <p:cNvGrpSpPr/>
              <p:nvPr/>
            </p:nvGrpSpPr>
            <p:grpSpPr>
              <a:xfrm>
                <a:off x="7199195" y="3156045"/>
                <a:ext cx="1856188" cy="1888883"/>
                <a:chOff x="6849035" y="3588444"/>
                <a:chExt cx="1718661" cy="1676828"/>
              </a:xfrm>
            </p:grpSpPr>
            <p:pic>
              <p:nvPicPr>
                <p:cNvPr id="5" name="Picture 4">
                  <a:extLst>
                    <a:ext uri="{FF2B5EF4-FFF2-40B4-BE49-F238E27FC236}">
                      <a16:creationId xmlns:a16="http://schemas.microsoft.com/office/drawing/2014/main" id="{4EC7012D-FA49-49C6-98EC-52E77A3F73FB}"/>
                    </a:ext>
                  </a:extLst>
                </p:cNvPr>
                <p:cNvPicPr>
                  <a:picLocks noChangeAspect="1"/>
                </p:cNvPicPr>
                <p:nvPr/>
              </p:nvPicPr>
              <p:blipFill rotWithShape="1">
                <a:blip r:embed="rId3"/>
                <a:srcRect l="77479" t="64487" r="3782" b="6470"/>
                <a:stretch/>
              </p:blipFill>
              <p:spPr>
                <a:xfrm>
                  <a:off x="6854157" y="3588444"/>
                  <a:ext cx="1713539" cy="1659752"/>
                </a:xfrm>
                <a:prstGeom prst="rect">
                  <a:avLst/>
                </a:prstGeom>
              </p:spPr>
            </p:pic>
            <p:sp>
              <p:nvSpPr>
                <p:cNvPr id="70" name="Rectangle 69">
                  <a:extLst>
                    <a:ext uri="{FF2B5EF4-FFF2-40B4-BE49-F238E27FC236}">
                      <a16:creationId xmlns:a16="http://schemas.microsoft.com/office/drawing/2014/main" id="{C3D07594-C13C-4693-A5DC-E63D44D09C32}"/>
                    </a:ext>
                  </a:extLst>
                </p:cNvPr>
                <p:cNvSpPr/>
                <p:nvPr/>
              </p:nvSpPr>
              <p:spPr>
                <a:xfrm>
                  <a:off x="6849035" y="3591858"/>
                  <a:ext cx="1715247" cy="1673414"/>
                </a:xfrm>
                <a:prstGeom prst="rect">
                  <a:avLst/>
                </a:prstGeom>
                <a:noFill/>
                <a:ln>
                  <a:solidFill>
                    <a:srgbClr val="2917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32" name="Straight Arrow Connector 131">
                <a:extLst>
                  <a:ext uri="{FF2B5EF4-FFF2-40B4-BE49-F238E27FC236}">
                    <a16:creationId xmlns:a16="http://schemas.microsoft.com/office/drawing/2014/main" id="{0BCE8BE2-6219-4FD7-9B94-696A5C4C5DA9}"/>
                  </a:ext>
                </a:extLst>
              </p:cNvPr>
              <p:cNvCxnSpPr>
                <a:cxnSpLocks/>
                <a:endCxn id="70" idx="1"/>
              </p:cNvCxnSpPr>
              <p:nvPr/>
            </p:nvCxnSpPr>
            <p:spPr>
              <a:xfrm>
                <a:off x="6753943" y="3247792"/>
                <a:ext cx="445252" cy="854618"/>
              </a:xfrm>
              <a:prstGeom prst="straightConnector1">
                <a:avLst/>
              </a:prstGeom>
              <a:ln>
                <a:solidFill>
                  <a:srgbClr val="5045E5"/>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F2C33E85-65F8-E888-4ABF-3F83CEC2F69A}"/>
                </a:ext>
              </a:extLst>
            </p:cNvPr>
            <p:cNvSpPr/>
            <p:nvPr/>
          </p:nvSpPr>
          <p:spPr>
            <a:xfrm>
              <a:off x="5169914" y="4355126"/>
              <a:ext cx="977521" cy="2327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Oval 26">
            <a:extLst>
              <a:ext uri="{FF2B5EF4-FFF2-40B4-BE49-F238E27FC236}">
                <a16:creationId xmlns:a16="http://schemas.microsoft.com/office/drawing/2014/main" id="{4963E8DC-6485-12E0-A033-B7C9F28211C8}"/>
              </a:ext>
            </a:extLst>
          </p:cNvPr>
          <p:cNvSpPr/>
          <p:nvPr/>
        </p:nvSpPr>
        <p:spPr>
          <a:xfrm>
            <a:off x="3914446" y="3328662"/>
            <a:ext cx="724931" cy="1772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961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1776</TotalTime>
  <Words>1969</Words>
  <Application>Microsoft Office PowerPoint</Application>
  <PresentationFormat>On-screen Show (4:3)</PresentationFormat>
  <Paragraphs>214</Paragraphs>
  <Slides>22</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 Black</vt:lpstr>
      <vt:lpstr>Arial</vt:lpstr>
      <vt:lpstr>Arial Black</vt:lpstr>
      <vt:lpstr>Calibri</vt:lpstr>
      <vt:lpstr>Cambria Math</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Mario Armando Natali</cp:lastModifiedBy>
  <cp:revision>129</cp:revision>
  <cp:lastPrinted>2025-09-01T15:54:05Z</cp:lastPrinted>
  <dcterms:created xsi:type="dcterms:W3CDTF">2017-04-07T09:17:43Z</dcterms:created>
  <dcterms:modified xsi:type="dcterms:W3CDTF">2025-09-01T16:02:20Z</dcterms:modified>
</cp:coreProperties>
</file>