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18" r:id="rId2"/>
    <p:sldId id="439" r:id="rId3"/>
    <p:sldId id="366" r:id="rId4"/>
    <p:sldId id="412" r:id="rId5"/>
    <p:sldId id="410" r:id="rId6"/>
    <p:sldId id="398" r:id="rId7"/>
    <p:sldId id="409" r:id="rId8"/>
    <p:sldId id="425" r:id="rId9"/>
    <p:sldId id="426" r:id="rId10"/>
    <p:sldId id="401" r:id="rId11"/>
    <p:sldId id="419" r:id="rId12"/>
    <p:sldId id="420" r:id="rId13"/>
    <p:sldId id="408" r:id="rId14"/>
    <p:sldId id="422" r:id="rId15"/>
    <p:sldId id="404" r:id="rId16"/>
    <p:sldId id="432" r:id="rId17"/>
    <p:sldId id="427" r:id="rId18"/>
    <p:sldId id="433" r:id="rId19"/>
    <p:sldId id="421" r:id="rId20"/>
    <p:sldId id="434" r:id="rId21"/>
    <p:sldId id="411" r:id="rId22"/>
    <p:sldId id="436" r:id="rId23"/>
    <p:sldId id="428" r:id="rId24"/>
    <p:sldId id="400" r:id="rId25"/>
    <p:sldId id="399" r:id="rId26"/>
    <p:sldId id="414" r:id="rId27"/>
    <p:sldId id="415" r:id="rId28"/>
    <p:sldId id="437" r:id="rId29"/>
    <p:sldId id="438" r:id="rId30"/>
    <p:sldId id="416" r:id="rId31"/>
    <p:sldId id="417" r:id="rId32"/>
    <p:sldId id="418" r:id="rId33"/>
    <p:sldId id="387" r:id="rId34"/>
    <p:sldId id="364" r:id="rId35"/>
    <p:sldId id="362" r:id="rId36"/>
    <p:sldId id="369" r:id="rId37"/>
    <p:sldId id="383" r:id="rId38"/>
    <p:sldId id="392" r:id="rId39"/>
    <p:sldId id="396" r:id="rId40"/>
    <p:sldId id="385" r:id="rId41"/>
    <p:sldId id="386" r:id="rId42"/>
    <p:sldId id="384" r:id="rId43"/>
    <p:sldId id="367" r:id="rId44"/>
    <p:sldId id="368" r:id="rId45"/>
    <p:sldId id="378" r:id="rId46"/>
    <p:sldId id="381" r:id="rId47"/>
    <p:sldId id="393" r:id="rId48"/>
    <p:sldId id="429" r:id="rId49"/>
    <p:sldId id="402" r:id="rId50"/>
    <p:sldId id="413" r:id="rId51"/>
    <p:sldId id="258" r:id="rId52"/>
    <p:sldId id="403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33"/>
    <a:srgbClr val="2A2827"/>
    <a:srgbClr val="393630"/>
    <a:srgbClr val="2E2C27"/>
    <a:srgbClr val="3E3C35"/>
    <a:srgbClr val="1B1B1B"/>
    <a:srgbClr val="282A2F"/>
    <a:srgbClr val="1E1C23"/>
    <a:srgbClr val="181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929"/>
  </p:normalViewPr>
  <p:slideViewPr>
    <p:cSldViewPr snapToGrid="0" snapToObjects="1">
      <p:cViewPr varScale="1">
        <p:scale>
          <a:sx n="80" d="100"/>
          <a:sy n="80" d="100"/>
        </p:scale>
        <p:origin x="276" y="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C711-AF8D-7941-956E-3A242ABB9BB7}" type="datetimeFigureOut">
              <a:rPr lang="en-NL" smtClean="0"/>
              <a:t>09/07/2025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460A0-0E2B-6E43-A523-0A26C429A67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576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460A0-0E2B-6E43-A523-0A26C429A67D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312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6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724940-89B3-4658-20EF-48148C6FC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1569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NL" sz="5300" dirty="0">
                <a:solidFill>
                  <a:schemeClr val="tx2"/>
                </a:solidFill>
              </a:rPr>
              <a:t>Radar Astronomy</a:t>
            </a:r>
            <a:br>
              <a:rPr lang="en-NL" dirty="0">
                <a:solidFill>
                  <a:schemeClr val="tx2"/>
                </a:solidFill>
              </a:rPr>
            </a:br>
            <a:br>
              <a:rPr lang="en-NL" i="1" dirty="0">
                <a:solidFill>
                  <a:schemeClr val="tx2"/>
                </a:solidFill>
              </a:rPr>
            </a:br>
            <a:br>
              <a:rPr lang="en-NL" dirty="0">
                <a:solidFill>
                  <a:schemeClr val="tx2"/>
                </a:solidFill>
              </a:rPr>
            </a:br>
            <a:br>
              <a:rPr lang="en-NL" dirty="0">
                <a:solidFill>
                  <a:schemeClr val="tx2"/>
                </a:solidFill>
              </a:rPr>
            </a:br>
            <a:endParaRPr lang="en-NL" dirty="0">
              <a:solidFill>
                <a:schemeClr val="tx2"/>
              </a:solidFill>
            </a:endParaRPr>
          </a:p>
        </p:txBody>
      </p:sp>
      <p:pic>
        <p:nvPicPr>
          <p:cNvPr id="2" name="Picture 1" descr="camras-footer-logo.png">
            <a:extLst>
              <a:ext uri="{FF2B5EF4-FFF2-40B4-BE49-F238E27FC236}">
                <a16:creationId xmlns:a16="http://schemas.microsoft.com/office/drawing/2014/main" id="{A8A8B7DB-383D-FB93-59EB-A2771344BE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8" y="2047580"/>
            <a:ext cx="1837592" cy="18437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13E97-A376-0854-0473-0379A2E24F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1" y="2459980"/>
            <a:ext cx="5048569" cy="1018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C4005-5D22-505A-21F9-1939B7F63E96}"/>
              </a:ext>
            </a:extLst>
          </p:cNvPr>
          <p:cNvSpPr txBox="1"/>
          <p:nvPr/>
        </p:nvSpPr>
        <p:spPr>
          <a:xfrm>
            <a:off x="138334" y="4614001"/>
            <a:ext cx="6685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tx2"/>
                </a:solidFill>
              </a:rPr>
              <a:t>© 2025 by </a:t>
            </a:r>
            <a:r>
              <a:rPr lang="en-GB" sz="1100" dirty="0" err="1">
                <a:solidFill>
                  <a:schemeClr val="tx2"/>
                </a:solidFill>
              </a:rPr>
              <a:t>Stichting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Radiotelescoop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Dwingeloo</a:t>
            </a:r>
            <a:r>
              <a:rPr lang="en-GB" sz="1100" dirty="0">
                <a:solidFill>
                  <a:schemeClr val="tx2"/>
                </a:solidFill>
              </a:rPr>
              <a:t> and </a:t>
            </a:r>
            <a:r>
              <a:rPr lang="en-GB" sz="1100" dirty="0" err="1">
                <a:solidFill>
                  <a:schemeClr val="tx2"/>
                </a:solidFill>
              </a:rPr>
              <a:t>Astropeiler</a:t>
            </a:r>
            <a:r>
              <a:rPr lang="en-GB" sz="1100" dirty="0">
                <a:solidFill>
                  <a:schemeClr val="tx2"/>
                </a:solidFill>
              </a:rPr>
              <a:t> Stockert </a:t>
            </a:r>
            <a:r>
              <a:rPr lang="en-GB" sz="1100" dirty="0" err="1">
                <a:solidFill>
                  <a:schemeClr val="tx2"/>
                </a:solidFill>
              </a:rPr>
              <a:t>e.V.</a:t>
            </a:r>
            <a:r>
              <a:rPr lang="en-GB" sz="1100" dirty="0">
                <a:solidFill>
                  <a:schemeClr val="tx2"/>
                </a:solidFill>
              </a:rPr>
              <a:t>, licensed under CC BY 4.0.</a:t>
            </a:r>
          </a:p>
          <a:p>
            <a:r>
              <a:rPr lang="en-GB" sz="1100" dirty="0">
                <a:solidFill>
                  <a:schemeClr val="tx2"/>
                </a:solidFill>
              </a:rPr>
              <a:t>To view a copy of this license, visit </a:t>
            </a:r>
            <a:r>
              <a:rPr lang="en-GB" sz="1100" dirty="0">
                <a:solidFill>
                  <a:schemeClr val="tx2"/>
                </a:solidFill>
                <a:hlinkClick r:id="rId4"/>
              </a:rPr>
              <a:t>https://</a:t>
            </a:r>
            <a:r>
              <a:rPr lang="en-GB" sz="1100" dirty="0" err="1">
                <a:solidFill>
                  <a:schemeClr val="tx2"/>
                </a:solidFill>
                <a:hlinkClick r:id="rId4"/>
              </a:rPr>
              <a:t>creativecommons.org</a:t>
            </a:r>
            <a:r>
              <a:rPr lang="en-GB" sz="1100" dirty="0">
                <a:solidFill>
                  <a:schemeClr val="tx2"/>
                </a:solidFill>
                <a:hlinkClick r:id="rId4"/>
              </a:rPr>
              <a:t>/licenses/by/4.0/</a:t>
            </a:r>
            <a:endParaRPr lang="en-NL" sz="11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4985DCF9-FAA0-5132-9581-FB11E4B2CB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55" y="4614001"/>
            <a:ext cx="1219200" cy="41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3D437-9FA2-A0B7-A3FB-7FF5A1B088AA}"/>
              </a:ext>
            </a:extLst>
          </p:cNvPr>
          <p:cNvSpPr txBox="1"/>
          <p:nvPr/>
        </p:nvSpPr>
        <p:spPr>
          <a:xfrm>
            <a:off x="851141" y="1377418"/>
            <a:ext cx="744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Thomas Telkamp, Cees Bassa, Tammo Jan Dijkema, Wolfgang Herrmann, et al.</a:t>
            </a:r>
          </a:p>
        </p:txBody>
      </p:sp>
    </p:spTree>
    <p:extLst>
      <p:ext uri="{BB962C8B-B14F-4D97-AF65-F5344CB8AC3E}">
        <p14:creationId xmlns:p14="http://schemas.microsoft.com/office/powerpoint/2010/main" val="3403634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20E56D-496A-D590-EEE2-5F8CBDDE590A}"/>
              </a:ext>
            </a:extLst>
          </p:cNvPr>
          <p:cNvSpPr txBox="1"/>
          <p:nvPr/>
        </p:nvSpPr>
        <p:spPr>
          <a:xfrm>
            <a:off x="2894388" y="714509"/>
            <a:ext cx="2748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Radar equation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013D-A9AC-56A9-4DB8-7C18D7DBA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00" y="1827107"/>
            <a:ext cx="5886870" cy="21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7318A-D093-B472-AB6D-8499ABA57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BDD-91DA-F4E6-FD00-B92EAB7EF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5" y="2938526"/>
            <a:ext cx="866692" cy="4906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86E030-548A-5CFF-F838-1F50D1DD373E}"/>
              </a:ext>
            </a:extLst>
          </p:cNvPr>
          <p:cNvCxnSpPr>
            <a:cxnSpLocks/>
          </p:cNvCxnSpPr>
          <p:nvPr/>
        </p:nvCxnSpPr>
        <p:spPr>
          <a:xfrm>
            <a:off x="1006331" y="3241151"/>
            <a:ext cx="966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D75B2D-7CAB-80DB-261D-3CB13D49F289}"/>
              </a:ext>
            </a:extLst>
          </p:cNvPr>
          <p:cNvCxnSpPr>
            <a:cxnSpLocks/>
          </p:cNvCxnSpPr>
          <p:nvPr/>
        </p:nvCxnSpPr>
        <p:spPr>
          <a:xfrm>
            <a:off x="605909" y="1572103"/>
            <a:ext cx="0" cy="1336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F76513-16F3-E6AB-23A0-36D6E6459B1E}"/>
              </a:ext>
            </a:extLst>
          </p:cNvPr>
          <p:cNvSpPr txBox="1"/>
          <p:nvPr/>
        </p:nvSpPr>
        <p:spPr>
          <a:xfrm>
            <a:off x="3846437" y="122697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23cm RX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230DC0-09D2-7FF2-7173-55B5D43FE052}"/>
              </a:ext>
            </a:extLst>
          </p:cNvPr>
          <p:cNvSpPr/>
          <p:nvPr/>
        </p:nvSpPr>
        <p:spPr>
          <a:xfrm>
            <a:off x="1972505" y="2972032"/>
            <a:ext cx="866692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99D481-4DB6-6E5E-5358-5BC893DB629D}"/>
              </a:ext>
            </a:extLst>
          </p:cNvPr>
          <p:cNvSpPr txBox="1"/>
          <p:nvPr/>
        </p:nvSpPr>
        <p:spPr>
          <a:xfrm>
            <a:off x="2196178" y="3056485"/>
            <a:ext cx="41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PA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B16D23-1010-54D5-9DD9-0A14CFBABF23}"/>
              </a:ext>
            </a:extLst>
          </p:cNvPr>
          <p:cNvCxnSpPr>
            <a:cxnSpLocks/>
          </p:cNvCxnSpPr>
          <p:nvPr/>
        </p:nvCxnSpPr>
        <p:spPr>
          <a:xfrm>
            <a:off x="2839197" y="3260328"/>
            <a:ext cx="966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7C513A5-2799-332E-E992-9C51F7231D0F}"/>
              </a:ext>
            </a:extLst>
          </p:cNvPr>
          <p:cNvSpPr/>
          <p:nvPr/>
        </p:nvSpPr>
        <p:spPr>
          <a:xfrm>
            <a:off x="3831114" y="2084524"/>
            <a:ext cx="1078879" cy="142752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E14779-C9D6-1251-44A3-B6ADE3194E18}"/>
              </a:ext>
            </a:extLst>
          </p:cNvPr>
          <p:cNvSpPr txBox="1"/>
          <p:nvPr/>
        </p:nvSpPr>
        <p:spPr>
          <a:xfrm>
            <a:off x="3788502" y="2487062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tx2"/>
                </a:solidFill>
              </a:rPr>
              <a:t>DT</a:t>
            </a:r>
          </a:p>
          <a:p>
            <a:pPr algn="ctr"/>
            <a:r>
              <a:rPr lang="en-NL" dirty="0">
                <a:solidFill>
                  <a:schemeClr val="tx2"/>
                </a:solidFill>
              </a:rPr>
              <a:t>sequencer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424C4-5040-1492-AFCF-4FD25792A8D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2402286" y="2726112"/>
            <a:ext cx="3565" cy="24592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F539CE-D6CB-10C0-269E-D690D3BBFD13}"/>
              </a:ext>
            </a:extLst>
          </p:cNvPr>
          <p:cNvCxnSpPr>
            <a:cxnSpLocks/>
          </p:cNvCxnSpPr>
          <p:nvPr/>
        </p:nvCxnSpPr>
        <p:spPr>
          <a:xfrm>
            <a:off x="1319178" y="2523434"/>
            <a:ext cx="2511936" cy="6601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E48E19-B133-9D2D-07EB-83AF2EAF78CD}"/>
              </a:ext>
            </a:extLst>
          </p:cNvPr>
          <p:cNvCxnSpPr/>
          <p:nvPr/>
        </p:nvCxnSpPr>
        <p:spPr>
          <a:xfrm>
            <a:off x="1293435" y="2750690"/>
            <a:ext cx="1108851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E7B1937-6007-9A88-A765-F725A16D5AF5}"/>
              </a:ext>
            </a:extLst>
          </p:cNvPr>
          <p:cNvCxnSpPr>
            <a:cxnSpLocks/>
          </p:cNvCxnSpPr>
          <p:nvPr/>
        </p:nvCxnSpPr>
        <p:spPr>
          <a:xfrm flipV="1">
            <a:off x="889397" y="2737368"/>
            <a:ext cx="429781" cy="33273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B88A8E-4590-1592-CD6B-393A39AA1709}"/>
              </a:ext>
            </a:extLst>
          </p:cNvPr>
          <p:cNvCxnSpPr>
            <a:cxnSpLocks/>
          </p:cNvCxnSpPr>
          <p:nvPr/>
        </p:nvCxnSpPr>
        <p:spPr>
          <a:xfrm flipV="1">
            <a:off x="752089" y="2526734"/>
            <a:ext cx="577835" cy="46923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08D7FB-1F75-88BE-5461-EA51CCF0FE54}"/>
              </a:ext>
            </a:extLst>
          </p:cNvPr>
          <p:cNvCxnSpPr>
            <a:cxnSpLocks/>
          </p:cNvCxnSpPr>
          <p:nvPr/>
        </p:nvCxnSpPr>
        <p:spPr>
          <a:xfrm>
            <a:off x="3831114" y="315589"/>
            <a:ext cx="0" cy="461851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A9BEC8-E12C-3665-842F-BBB6E13461D8}"/>
              </a:ext>
            </a:extLst>
          </p:cNvPr>
          <p:cNvCxnSpPr>
            <a:cxnSpLocks/>
          </p:cNvCxnSpPr>
          <p:nvPr/>
        </p:nvCxnSpPr>
        <p:spPr>
          <a:xfrm flipV="1">
            <a:off x="605909" y="1561201"/>
            <a:ext cx="6144084" cy="109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4C02A48-169F-43ED-703C-D01443BF29C3}"/>
              </a:ext>
            </a:extLst>
          </p:cNvPr>
          <p:cNvSpPr txBox="1"/>
          <p:nvPr/>
        </p:nvSpPr>
        <p:spPr>
          <a:xfrm>
            <a:off x="1402859" y="2237174"/>
            <a:ext cx="628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4B779-EC8E-036C-8ADF-E0C30A899C3F}"/>
              </a:ext>
            </a:extLst>
          </p:cNvPr>
          <p:cNvSpPr txBox="1"/>
          <p:nvPr/>
        </p:nvSpPr>
        <p:spPr>
          <a:xfrm>
            <a:off x="8022988" y="2206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23cm TX</a:t>
            </a:r>
          </a:p>
          <a:p>
            <a:r>
              <a:rPr lang="en-GB" dirty="0">
                <a:solidFill>
                  <a:schemeClr val="tx2"/>
                </a:solidFill>
              </a:rPr>
              <a:t>t</a:t>
            </a:r>
            <a:r>
              <a:rPr lang="en-NL" dirty="0">
                <a:solidFill>
                  <a:schemeClr val="tx2"/>
                </a:solidFill>
              </a:rPr>
              <a:t>o feed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10C605-716F-CADA-B959-CAFA0C291DED}"/>
              </a:ext>
            </a:extLst>
          </p:cNvPr>
          <p:cNvCxnSpPr>
            <a:cxnSpLocks/>
          </p:cNvCxnSpPr>
          <p:nvPr/>
        </p:nvCxnSpPr>
        <p:spPr>
          <a:xfrm>
            <a:off x="6155590" y="2420113"/>
            <a:ext cx="1820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3E7CA4D-653B-4418-D569-2E90383134FE}"/>
              </a:ext>
            </a:extLst>
          </p:cNvPr>
          <p:cNvSpPr txBox="1"/>
          <p:nvPr/>
        </p:nvSpPr>
        <p:spPr>
          <a:xfrm>
            <a:off x="908179" y="3290754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1299.5 MHz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42E04E-9C52-C080-063C-1D170789531C}"/>
              </a:ext>
            </a:extLst>
          </p:cNvPr>
          <p:cNvSpPr txBox="1"/>
          <p:nvPr/>
        </p:nvSpPr>
        <p:spPr>
          <a:xfrm>
            <a:off x="2987091" y="3287317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1W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F02732F-99DE-B6DB-6C12-7901D90B082D}"/>
              </a:ext>
            </a:extLst>
          </p:cNvPr>
          <p:cNvSpPr/>
          <p:nvPr/>
        </p:nvSpPr>
        <p:spPr>
          <a:xfrm>
            <a:off x="5194070" y="2085271"/>
            <a:ext cx="962059" cy="669685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C0FF7F-0046-B4CD-6160-7AAA90E8A447}"/>
              </a:ext>
            </a:extLst>
          </p:cNvPr>
          <p:cNvSpPr txBox="1"/>
          <p:nvPr/>
        </p:nvSpPr>
        <p:spPr>
          <a:xfrm>
            <a:off x="5034993" y="2120266"/>
            <a:ext cx="1254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SSPA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120W</a:t>
            </a:r>
            <a:endParaRPr lang="en-NL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6FD43A-060D-6848-0497-11F4A9EDA822}"/>
              </a:ext>
            </a:extLst>
          </p:cNvPr>
          <p:cNvCxnSpPr>
            <a:cxnSpLocks/>
          </p:cNvCxnSpPr>
          <p:nvPr/>
        </p:nvCxnSpPr>
        <p:spPr>
          <a:xfrm>
            <a:off x="6530950" y="342780"/>
            <a:ext cx="0" cy="461851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27BAEA-0492-1451-F913-89DD6173C884}"/>
              </a:ext>
            </a:extLst>
          </p:cNvPr>
          <p:cNvSpPr txBox="1"/>
          <p:nvPr/>
        </p:nvSpPr>
        <p:spPr>
          <a:xfrm>
            <a:off x="6950002" y="49987"/>
            <a:ext cx="107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2"/>
                </a:solidFill>
              </a:rPr>
              <a:t>f</a:t>
            </a:r>
            <a:r>
              <a:rPr lang="en-NL" i="1" dirty="0">
                <a:solidFill>
                  <a:schemeClr val="accent2"/>
                </a:solidFill>
              </a:rPr>
              <a:t>ocus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851CB-E625-83D1-CF05-F620AF83208E}"/>
              </a:ext>
            </a:extLst>
          </p:cNvPr>
          <p:cNvSpPr txBox="1"/>
          <p:nvPr/>
        </p:nvSpPr>
        <p:spPr>
          <a:xfrm>
            <a:off x="4678485" y="49987"/>
            <a:ext cx="8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cabinet</a:t>
            </a:r>
            <a:endParaRPr lang="en-NL" i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E3AC8-8D3F-ADB5-3C90-3A4EA531C8A5}"/>
              </a:ext>
            </a:extLst>
          </p:cNvPr>
          <p:cNvSpPr txBox="1"/>
          <p:nvPr/>
        </p:nvSpPr>
        <p:spPr>
          <a:xfrm>
            <a:off x="1972505" y="52990"/>
            <a:ext cx="65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table</a:t>
            </a:r>
            <a:endParaRPr lang="en-NL" i="1" dirty="0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6EFEE6-F5E3-EB09-B82D-2AE0AE67828E}"/>
              </a:ext>
            </a:extLst>
          </p:cNvPr>
          <p:cNvCxnSpPr>
            <a:cxnSpLocks/>
          </p:cNvCxnSpPr>
          <p:nvPr/>
        </p:nvCxnSpPr>
        <p:spPr>
          <a:xfrm flipV="1">
            <a:off x="5439568" y="2755432"/>
            <a:ext cx="0" cy="5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CCDDE1-CABE-0B5D-796E-D815DBC56563}"/>
              </a:ext>
            </a:extLst>
          </p:cNvPr>
          <p:cNvCxnSpPr>
            <a:cxnSpLocks/>
          </p:cNvCxnSpPr>
          <p:nvPr/>
        </p:nvCxnSpPr>
        <p:spPr>
          <a:xfrm flipV="1">
            <a:off x="4922583" y="2420113"/>
            <a:ext cx="320008" cy="93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7DB1A3-1DEA-E647-D16E-ED7BE8163546}"/>
              </a:ext>
            </a:extLst>
          </p:cNvPr>
          <p:cNvCxnSpPr>
            <a:cxnSpLocks/>
          </p:cNvCxnSpPr>
          <p:nvPr/>
        </p:nvCxnSpPr>
        <p:spPr>
          <a:xfrm>
            <a:off x="4909993" y="3260328"/>
            <a:ext cx="529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72481B-2DA3-BCD0-CB00-4B3641F3F8B4}"/>
              </a:ext>
            </a:extLst>
          </p:cNvPr>
          <p:cNvCxnSpPr/>
          <p:nvPr/>
        </p:nvCxnSpPr>
        <p:spPr>
          <a:xfrm>
            <a:off x="598728" y="1572103"/>
            <a:ext cx="3232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0C2D994-CED1-EC9C-2C61-5E93EBC80B10}"/>
              </a:ext>
            </a:extLst>
          </p:cNvPr>
          <p:cNvSpPr txBox="1"/>
          <p:nvPr/>
        </p:nvSpPr>
        <p:spPr>
          <a:xfrm>
            <a:off x="7975758" y="123858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23cm RX</a:t>
            </a:r>
          </a:p>
          <a:p>
            <a:r>
              <a:rPr lang="en-GB" dirty="0">
                <a:solidFill>
                  <a:schemeClr val="tx2"/>
                </a:solidFill>
              </a:rPr>
              <a:t>t</a:t>
            </a:r>
            <a:r>
              <a:rPr lang="en-NL" dirty="0">
                <a:solidFill>
                  <a:schemeClr val="tx2"/>
                </a:solidFill>
              </a:rPr>
              <a:t>o feed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24E1192-4A08-E5FA-D76B-BF8E7B24985B}"/>
              </a:ext>
            </a:extLst>
          </p:cNvPr>
          <p:cNvCxnSpPr>
            <a:cxnSpLocks/>
          </p:cNvCxnSpPr>
          <p:nvPr/>
        </p:nvCxnSpPr>
        <p:spPr>
          <a:xfrm flipV="1">
            <a:off x="4357109" y="1869124"/>
            <a:ext cx="0" cy="20978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6693A3B-0D4F-FEE0-2FB8-A1E312D7ACFD}"/>
              </a:ext>
            </a:extLst>
          </p:cNvPr>
          <p:cNvSpPr/>
          <p:nvPr/>
        </p:nvSpPr>
        <p:spPr>
          <a:xfrm>
            <a:off x="6765929" y="1390414"/>
            <a:ext cx="962059" cy="669685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F7BF7D6-44E9-A37B-A08D-87DF56AACCFD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7742363" y="1561748"/>
            <a:ext cx="233395" cy="4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E92F8F-A7CB-27EE-C5B6-CCF7D7A16C45}"/>
              </a:ext>
            </a:extLst>
          </p:cNvPr>
          <p:cNvCxnSpPr>
            <a:cxnSpLocks/>
          </p:cNvCxnSpPr>
          <p:nvPr/>
        </p:nvCxnSpPr>
        <p:spPr>
          <a:xfrm>
            <a:off x="4378179" y="1858294"/>
            <a:ext cx="2387750" cy="21661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8E260CC-83FF-3E74-B094-47575CCC3A70}"/>
              </a:ext>
            </a:extLst>
          </p:cNvPr>
          <p:cNvSpPr txBox="1"/>
          <p:nvPr/>
        </p:nvSpPr>
        <p:spPr>
          <a:xfrm>
            <a:off x="6822175" y="1536487"/>
            <a:ext cx="8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relay</a:t>
            </a:r>
            <a:endParaRPr lang="en-NL" dirty="0">
              <a:solidFill>
                <a:schemeClr val="tx2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F11DA9A-9284-F1B4-0CDD-8DC64C941971}"/>
              </a:ext>
            </a:extLst>
          </p:cNvPr>
          <p:cNvCxnSpPr>
            <a:cxnSpLocks/>
          </p:cNvCxnSpPr>
          <p:nvPr/>
        </p:nvCxnSpPr>
        <p:spPr>
          <a:xfrm flipV="1">
            <a:off x="7227981" y="1201645"/>
            <a:ext cx="0" cy="175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81E0EE5-AC3A-0D7C-E9B3-31C15A076DF1}"/>
              </a:ext>
            </a:extLst>
          </p:cNvPr>
          <p:cNvSpPr txBox="1"/>
          <p:nvPr/>
        </p:nvSpPr>
        <p:spPr>
          <a:xfrm>
            <a:off x="6965207" y="94394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50R</a:t>
            </a:r>
          </a:p>
        </p:txBody>
      </p:sp>
    </p:spTree>
    <p:extLst>
      <p:ext uri="{BB962C8B-B14F-4D97-AF65-F5344CB8AC3E}">
        <p14:creationId xmlns:p14="http://schemas.microsoft.com/office/powerpoint/2010/main" val="31364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E91F4-1694-4440-D072-8A00D158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21013D-F3DE-5A92-F9EA-8B2EB442A4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00" y="1784442"/>
            <a:ext cx="866692" cy="490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6DB04-8E74-3C7F-5A1F-55AE7600AD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6" y="1794995"/>
            <a:ext cx="866692" cy="490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8F0394-FF04-BA33-0CFA-2007810A1197}"/>
              </a:ext>
            </a:extLst>
          </p:cNvPr>
          <p:cNvSpPr txBox="1"/>
          <p:nvPr/>
        </p:nvSpPr>
        <p:spPr>
          <a:xfrm>
            <a:off x="2837760" y="2647224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ourier"/>
                <a:cs typeface="Courier"/>
              </a:rPr>
              <a:t>usrp_to_vrt</a:t>
            </a:r>
            <a:endParaRPr lang="en-US" sz="1600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B61CF7-4B1B-6A19-5831-2A38575525D3}"/>
              </a:ext>
            </a:extLst>
          </p:cNvPr>
          <p:cNvSpPr/>
          <p:nvPr/>
        </p:nvSpPr>
        <p:spPr>
          <a:xfrm>
            <a:off x="2828504" y="2547382"/>
            <a:ext cx="1575284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ADB76A-BA2C-B785-F65A-BC18E3B8C1FD}"/>
              </a:ext>
            </a:extLst>
          </p:cNvPr>
          <p:cNvSpPr txBox="1"/>
          <p:nvPr/>
        </p:nvSpPr>
        <p:spPr>
          <a:xfrm>
            <a:off x="6662020" y="2647224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ourier"/>
                <a:cs typeface="Courier"/>
              </a:rPr>
              <a:t>usrp_to_vrt</a:t>
            </a:r>
            <a:endParaRPr lang="en-US" sz="1600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CC97FF3-FFC1-A1BB-6C19-3A50075FF4D5}"/>
              </a:ext>
            </a:extLst>
          </p:cNvPr>
          <p:cNvSpPr/>
          <p:nvPr/>
        </p:nvSpPr>
        <p:spPr>
          <a:xfrm>
            <a:off x="6652764" y="2547382"/>
            <a:ext cx="1575284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BEF27B1-DD8C-D61C-C7EF-F565B4F9934B}"/>
              </a:ext>
            </a:extLst>
          </p:cNvPr>
          <p:cNvSpPr/>
          <p:nvPr/>
        </p:nvSpPr>
        <p:spPr>
          <a:xfrm>
            <a:off x="2687858" y="3471585"/>
            <a:ext cx="1839550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54E81B-63CB-B007-342A-0A5C1C2ACD2A}"/>
              </a:ext>
            </a:extLst>
          </p:cNvPr>
          <p:cNvSpPr txBox="1"/>
          <p:nvPr/>
        </p:nvSpPr>
        <p:spPr>
          <a:xfrm>
            <a:off x="2802442" y="3549788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ourier"/>
                <a:cs typeface="Courier"/>
              </a:rPr>
              <a:t>vrt_to_sigmf</a:t>
            </a:r>
            <a:endParaRPr lang="en-US" sz="1600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184B6D8-B543-55F1-6239-66C9A59838F7}"/>
              </a:ext>
            </a:extLst>
          </p:cNvPr>
          <p:cNvSpPr/>
          <p:nvPr/>
        </p:nvSpPr>
        <p:spPr>
          <a:xfrm>
            <a:off x="6538301" y="3478155"/>
            <a:ext cx="1839550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2CE01-66A9-7267-4069-3BB438F7BC98}"/>
              </a:ext>
            </a:extLst>
          </p:cNvPr>
          <p:cNvSpPr txBox="1"/>
          <p:nvPr/>
        </p:nvSpPr>
        <p:spPr>
          <a:xfrm>
            <a:off x="6652885" y="3556358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ourier"/>
                <a:cs typeface="Courier"/>
              </a:rPr>
              <a:t>vrt_to_sigmf</a:t>
            </a:r>
            <a:endParaRPr lang="en-US" sz="1600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F59F23-3EFB-0AEE-B1FC-622F301B6A2C}"/>
              </a:ext>
            </a:extLst>
          </p:cNvPr>
          <p:cNvCxnSpPr>
            <a:cxnSpLocks/>
          </p:cNvCxnSpPr>
          <p:nvPr/>
        </p:nvCxnSpPr>
        <p:spPr>
          <a:xfrm>
            <a:off x="3516565" y="3085620"/>
            <a:ext cx="0" cy="392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DD3D87-0161-B48E-CAFB-6F5681A7005F}"/>
              </a:ext>
            </a:extLst>
          </p:cNvPr>
          <p:cNvCxnSpPr>
            <a:cxnSpLocks/>
          </p:cNvCxnSpPr>
          <p:nvPr/>
        </p:nvCxnSpPr>
        <p:spPr>
          <a:xfrm>
            <a:off x="7458076" y="3085620"/>
            <a:ext cx="0" cy="392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B0CC45-C50C-F597-01E0-641FBD2539EE}"/>
              </a:ext>
            </a:extLst>
          </p:cNvPr>
          <p:cNvSpPr txBox="1"/>
          <p:nvPr/>
        </p:nvSpPr>
        <p:spPr>
          <a:xfrm>
            <a:off x="365199" y="2647224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ourier"/>
                <a:cs typeface="Courier"/>
              </a:rPr>
              <a:t>play_sigmf</a:t>
            </a:r>
            <a:endParaRPr lang="en-US" sz="1600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245D07E-ECAA-4DFF-78FE-220F99FD810F}"/>
              </a:ext>
            </a:extLst>
          </p:cNvPr>
          <p:cNvSpPr/>
          <p:nvPr/>
        </p:nvSpPr>
        <p:spPr>
          <a:xfrm>
            <a:off x="287046" y="2547382"/>
            <a:ext cx="1575284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3FF608-14AB-1FA1-2CBF-C230005D3065}"/>
              </a:ext>
            </a:extLst>
          </p:cNvPr>
          <p:cNvCxnSpPr>
            <a:cxnSpLocks/>
            <a:stCxn id="23" idx="3"/>
            <a:endCxn id="11" idx="1"/>
          </p:cNvCxnSpPr>
          <p:nvPr/>
        </p:nvCxnSpPr>
        <p:spPr>
          <a:xfrm>
            <a:off x="1862330" y="2816501"/>
            <a:ext cx="966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C2361E-9429-D5CC-E719-2851DA4B6E93}"/>
              </a:ext>
            </a:extLst>
          </p:cNvPr>
          <p:cNvCxnSpPr>
            <a:cxnSpLocks/>
          </p:cNvCxnSpPr>
          <p:nvPr/>
        </p:nvCxnSpPr>
        <p:spPr>
          <a:xfrm>
            <a:off x="3513416" y="4016393"/>
            <a:ext cx="0" cy="392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22CFB7-0CFC-45AC-A513-11BF0B8A3290}"/>
              </a:ext>
            </a:extLst>
          </p:cNvPr>
          <p:cNvCxnSpPr>
            <a:cxnSpLocks/>
          </p:cNvCxnSpPr>
          <p:nvPr/>
        </p:nvCxnSpPr>
        <p:spPr>
          <a:xfrm>
            <a:off x="7584129" y="4016393"/>
            <a:ext cx="0" cy="392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8CA9C9-ECEF-F4B8-6B03-F7BCDC000D9B}"/>
              </a:ext>
            </a:extLst>
          </p:cNvPr>
          <p:cNvCxnSpPr>
            <a:cxnSpLocks/>
          </p:cNvCxnSpPr>
          <p:nvPr/>
        </p:nvCxnSpPr>
        <p:spPr>
          <a:xfrm>
            <a:off x="7119671" y="4016393"/>
            <a:ext cx="0" cy="392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097649-2AAE-8AA4-3C42-6B32F7FD2228}"/>
              </a:ext>
            </a:extLst>
          </p:cNvPr>
          <p:cNvCxnSpPr>
            <a:cxnSpLocks/>
          </p:cNvCxnSpPr>
          <p:nvPr/>
        </p:nvCxnSpPr>
        <p:spPr>
          <a:xfrm flipV="1">
            <a:off x="4348361" y="491471"/>
            <a:ext cx="657077" cy="312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F1390E-9577-3093-CBC5-0D00DAED31BF}"/>
              </a:ext>
            </a:extLst>
          </p:cNvPr>
          <p:cNvCxnSpPr>
            <a:cxnSpLocks/>
          </p:cNvCxnSpPr>
          <p:nvPr/>
        </p:nvCxnSpPr>
        <p:spPr>
          <a:xfrm>
            <a:off x="6043421" y="489676"/>
            <a:ext cx="517927" cy="314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CB2614-ED3C-1BC1-C6C8-648C1193DE58}"/>
              </a:ext>
            </a:extLst>
          </p:cNvPr>
          <p:cNvSpPr txBox="1"/>
          <p:nvPr/>
        </p:nvSpPr>
        <p:spPr>
          <a:xfrm>
            <a:off x="1574313" y="305010"/>
            <a:ext cx="118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i="1" dirty="0">
                <a:solidFill>
                  <a:schemeClr val="tx2"/>
                </a:solidFill>
              </a:rPr>
              <a:t>Dwingeloo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B6B63D-2EAC-021D-229E-6AD0F1B205D7}"/>
              </a:ext>
            </a:extLst>
          </p:cNvPr>
          <p:cNvSpPr txBox="1"/>
          <p:nvPr/>
        </p:nvSpPr>
        <p:spPr>
          <a:xfrm>
            <a:off x="8184699" y="305010"/>
            <a:ext cx="9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>
                <a:solidFill>
                  <a:schemeClr val="tx2"/>
                </a:solidFill>
              </a:rPr>
              <a:t>Stockert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08E0F9-6DCE-A586-9F43-3BBF83BA9A20}"/>
              </a:ext>
            </a:extLst>
          </p:cNvPr>
          <p:cNvCxnSpPr>
            <a:cxnSpLocks/>
          </p:cNvCxnSpPr>
          <p:nvPr/>
        </p:nvCxnSpPr>
        <p:spPr>
          <a:xfrm flipH="1">
            <a:off x="3607633" y="2167506"/>
            <a:ext cx="2664" cy="3841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F80FB7A-F8D6-8814-C24C-489220BC10AC}"/>
              </a:ext>
            </a:extLst>
          </p:cNvPr>
          <p:cNvCxnSpPr>
            <a:cxnSpLocks/>
          </p:cNvCxnSpPr>
          <p:nvPr/>
        </p:nvCxnSpPr>
        <p:spPr>
          <a:xfrm flipH="1">
            <a:off x="7458076" y="2176851"/>
            <a:ext cx="2664" cy="384148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B6C1D-DA0E-F29F-A588-11B3E22717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89" y="185536"/>
            <a:ext cx="1579143" cy="157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66835-C87D-D9BF-5ED1-231ED00670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01" y="4404375"/>
            <a:ext cx="7031565" cy="619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239BA1-1456-7C0E-0E32-8AAC23D5E4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" y="2334718"/>
            <a:ext cx="2956137" cy="15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1D011-B87C-AC03-59AA-E4D9D42AC0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44" y="169952"/>
            <a:ext cx="1577155" cy="1577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917EF6-F2C5-DC37-056D-ACA21B842B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67" y="0"/>
            <a:ext cx="981722" cy="1013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AA181-50D6-69F2-9FE8-CF33B31709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38" y="4128"/>
            <a:ext cx="989364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628601-9677-2CAF-1FB3-ACA80475D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7" y="175737"/>
            <a:ext cx="8816825" cy="479202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06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91.jpeg">
            <a:extLst>
              <a:ext uri="{FF2B5EF4-FFF2-40B4-BE49-F238E27FC236}">
                <a16:creationId xmlns:a16="http://schemas.microsoft.com/office/drawing/2014/main" id="{CD12092B-F4DD-9D04-06CA-C8AB358558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4" y="155933"/>
            <a:ext cx="7017620" cy="482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50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43784-1FB2-4428-624D-1A051F30C5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9" y="2301050"/>
            <a:ext cx="2443788" cy="261834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7099F-60D3-262D-B09E-C84D977259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02" y="385950"/>
            <a:ext cx="5368703" cy="365851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877E0F-80BE-A5A9-F55C-9DB2F1E65801}"/>
              </a:ext>
            </a:extLst>
          </p:cNvPr>
          <p:cNvCxnSpPr>
            <a:cxnSpLocks/>
          </p:cNvCxnSpPr>
          <p:nvPr/>
        </p:nvCxnSpPr>
        <p:spPr>
          <a:xfrm flipV="1">
            <a:off x="2644346" y="3455377"/>
            <a:ext cx="4160900" cy="1302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0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B42C15-6C76-1D4F-3723-AAC04230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7" y="162422"/>
            <a:ext cx="5621765" cy="481865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14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21F5F-EA27-39B1-51F0-B70F5EE2C5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75" y="72512"/>
            <a:ext cx="5018049" cy="499847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9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9A14AF-33C1-A5E8-C40A-258B02B9AD66}"/>
              </a:ext>
            </a:extLst>
          </p:cNvPr>
          <p:cNvSpPr txBox="1"/>
          <p:nvPr/>
        </p:nvSpPr>
        <p:spPr>
          <a:xfrm>
            <a:off x="2929948" y="356309"/>
            <a:ext cx="328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Pulse compression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A30D-822E-D02A-D9EE-9A27E73A0B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07" y="866737"/>
            <a:ext cx="5520369" cy="41419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721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E7F27-961C-36D9-D5A1-EBE2B7FD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3646D5-21EF-B73B-E8C5-276080BF32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40278"/>
            <a:ext cx="8915400" cy="486294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52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C3F06B-C507-1CE5-9A54-8EF2C0CE97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8" y="0"/>
            <a:ext cx="74899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5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A85F75-F043-8C1C-34F3-ED45C232AF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7" y="154628"/>
            <a:ext cx="8745366" cy="483424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32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E81371-578C-8A7D-67DE-F034FBAAC1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9" y="1240350"/>
            <a:ext cx="3968459" cy="2931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0A220-6F28-E9AF-8AA4-7FFD0B62D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54" y="1517205"/>
            <a:ext cx="2331207" cy="39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4F500-30DA-B3CB-04D7-5F08FD547FB1}"/>
              </a:ext>
            </a:extLst>
          </p:cNvPr>
          <p:cNvSpPr txBox="1"/>
          <p:nvPr/>
        </p:nvSpPr>
        <p:spPr>
          <a:xfrm>
            <a:off x="2808141" y="345798"/>
            <a:ext cx="370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Zadoff-Chu 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99765-1C4E-6A14-0051-DB79F66EBB2C}"/>
              </a:ext>
            </a:extLst>
          </p:cNvPr>
          <p:cNvSpPr txBox="1"/>
          <p:nvPr/>
        </p:nvSpPr>
        <p:spPr>
          <a:xfrm>
            <a:off x="345811" y="4382204"/>
            <a:ext cx="49391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tx2"/>
                </a:solidFill>
              </a:rPr>
              <a:t>The auto correlation of a </a:t>
            </a:r>
            <a:r>
              <a:rPr lang="en-GB" sz="1050" dirty="0" err="1">
                <a:solidFill>
                  <a:schemeClr val="tx2"/>
                </a:solidFill>
              </a:rPr>
              <a:t>Zadoff</a:t>
            </a:r>
            <a:r>
              <a:rPr lang="en-GB" sz="1050" dirty="0">
                <a:solidFill>
                  <a:schemeClr val="tx2"/>
                </a:solidFill>
              </a:rPr>
              <a:t>–Chu sequence with a cyclically shifted version of</a:t>
            </a:r>
            <a:br>
              <a:rPr lang="en-GB" sz="1050" dirty="0">
                <a:solidFill>
                  <a:schemeClr val="tx2"/>
                </a:solidFill>
              </a:rPr>
            </a:br>
            <a:r>
              <a:rPr lang="en-GB" sz="1050" dirty="0">
                <a:solidFill>
                  <a:schemeClr val="tx2"/>
                </a:solidFill>
              </a:rPr>
              <a:t>itself is zero, i.e., it is non-zero only at one instant which corresponds to the cyclic shift.</a:t>
            </a:r>
            <a:endParaRPr lang="en-NL" sz="105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8EDA5-716C-460E-1100-C2622D769856}"/>
              </a:ext>
            </a:extLst>
          </p:cNvPr>
          <p:cNvSpPr txBox="1"/>
          <p:nvPr/>
        </p:nvSpPr>
        <p:spPr>
          <a:xfrm>
            <a:off x="6883530" y="780965"/>
            <a:ext cx="1807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</a:t>
            </a:r>
            <a:r>
              <a:rPr lang="en-NL" dirty="0">
                <a:solidFill>
                  <a:schemeClr val="accent1"/>
                </a:solidFill>
              </a:rPr>
              <a:t>requency shift</a:t>
            </a:r>
          </a:p>
          <a:p>
            <a:r>
              <a:rPr lang="en-GB" dirty="0">
                <a:solidFill>
                  <a:schemeClr val="accent1"/>
                </a:solidFill>
              </a:rPr>
              <a:t>o</a:t>
            </a:r>
            <a:r>
              <a:rPr lang="en-NL" dirty="0">
                <a:solidFill>
                  <a:schemeClr val="accent1"/>
                </a:solidFill>
              </a:rPr>
              <a:t>f complex signal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64186E-2DAC-5CA2-863C-AA7DD16FBCDE}"/>
              </a:ext>
            </a:extLst>
          </p:cNvPr>
          <p:cNvCxnSpPr>
            <a:cxnSpLocks/>
          </p:cNvCxnSpPr>
          <p:nvPr/>
        </p:nvCxnSpPr>
        <p:spPr>
          <a:xfrm flipH="1">
            <a:off x="3789947" y="1833310"/>
            <a:ext cx="2454442" cy="250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800AD1-10D9-5562-E32D-B76635C504D1}"/>
              </a:ext>
            </a:extLst>
          </p:cNvPr>
          <p:cNvSpPr txBox="1"/>
          <p:nvPr/>
        </p:nvSpPr>
        <p:spPr>
          <a:xfrm>
            <a:off x="4251892" y="156160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ambiguity</a:t>
            </a:r>
            <a:endParaRPr lang="en-NL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E9306-A4A4-E41A-EFF9-E7B2FB89CB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84" y="2141546"/>
            <a:ext cx="4125701" cy="2332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8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DB0CEA-A946-3053-5DE8-85AD8AC11174}"/>
              </a:ext>
            </a:extLst>
          </p:cNvPr>
          <p:cNvSpPr txBox="1"/>
          <p:nvPr/>
        </p:nvSpPr>
        <p:spPr>
          <a:xfrm>
            <a:off x="2808141" y="345798"/>
            <a:ext cx="370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Zadoff-Chu sequence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DFD94-C9CF-1F2F-839A-DD34FD76E2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405536"/>
            <a:ext cx="4694928" cy="265423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9D86A-CD7B-8D78-99F1-3D11D681E9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14" y="1405536"/>
            <a:ext cx="4045461" cy="265423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661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333207-106A-0108-A21E-FC44387DC5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9" y="0"/>
            <a:ext cx="7441661" cy="5143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77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5EA5C9-0CE5-563B-704A-708E97EE5C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3" y="930573"/>
            <a:ext cx="6241409" cy="350202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89379-785C-454A-B8DC-C2B345BA57C4}"/>
              </a:ext>
            </a:extLst>
          </p:cNvPr>
          <p:cNvSpPr txBox="1"/>
          <p:nvPr/>
        </p:nvSpPr>
        <p:spPr>
          <a:xfrm>
            <a:off x="5733466" y="4613036"/>
            <a:ext cx="261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Pieter-Tjerk de Boer, 2011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C27CB0-095D-4B18-FAC1-3B8E00C1823F}"/>
              </a:ext>
            </a:extLst>
          </p:cNvPr>
          <p:cNvSpPr txBox="1"/>
          <p:nvPr/>
        </p:nvSpPr>
        <p:spPr>
          <a:xfrm>
            <a:off x="2304007" y="345798"/>
            <a:ext cx="453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Dwingeloo Delay-Doppler </a:t>
            </a:r>
          </a:p>
        </p:txBody>
      </p:sp>
    </p:spTree>
    <p:extLst>
      <p:ext uri="{BB962C8B-B14F-4D97-AF65-F5344CB8AC3E}">
        <p14:creationId xmlns:p14="http://schemas.microsoft.com/office/powerpoint/2010/main" val="3816638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6BAD44-7775-E16C-395F-BD6F40674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83" y="2888428"/>
            <a:ext cx="2924768" cy="21775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01670-1C39-725B-9AD5-5E01553CE7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8" y="2941463"/>
            <a:ext cx="2830014" cy="212447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6BFF3-8459-F46E-43BD-12B63A4033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8" y="0"/>
            <a:ext cx="4198903" cy="310055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620C-52EB-0EB3-0390-7659B09A5A9B}"/>
              </a:ext>
            </a:extLst>
          </p:cNvPr>
          <p:cNvSpPr txBox="1"/>
          <p:nvPr/>
        </p:nvSpPr>
        <p:spPr>
          <a:xfrm>
            <a:off x="1483175" y="341523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23cm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45363-B30D-2D4F-9C1B-FE95ED5039BE}"/>
              </a:ext>
            </a:extLst>
          </p:cNvPr>
          <p:cNvSpPr txBox="1"/>
          <p:nvPr/>
        </p:nvSpPr>
        <p:spPr>
          <a:xfrm>
            <a:off x="754060" y="2310140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70cm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8026F-261F-8522-CB73-14EFC91B5482}"/>
              </a:ext>
            </a:extLst>
          </p:cNvPr>
          <p:cNvSpPr txBox="1"/>
          <p:nvPr/>
        </p:nvSpPr>
        <p:spPr>
          <a:xfrm>
            <a:off x="7400567" y="2262670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13cm</a:t>
            </a:r>
          </a:p>
        </p:txBody>
      </p:sp>
    </p:spTree>
    <p:extLst>
      <p:ext uri="{BB962C8B-B14F-4D97-AF65-F5344CB8AC3E}">
        <p14:creationId xmlns:p14="http://schemas.microsoft.com/office/powerpoint/2010/main" val="44788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25165-D188-0D66-D8D2-9C546647BC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823"/>
            <a:ext cx="4415511" cy="305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5167A-1886-0427-302C-C7629F89A3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23"/>
            <a:ext cx="4415511" cy="3051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CE95-A7D7-1811-CCBC-6B3254C83C4C}"/>
              </a:ext>
            </a:extLst>
          </p:cNvPr>
          <p:cNvSpPr txBox="1"/>
          <p:nvPr/>
        </p:nvSpPr>
        <p:spPr>
          <a:xfrm>
            <a:off x="2727520" y="358780"/>
            <a:ext cx="368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>
                <a:solidFill>
                  <a:schemeClr val="accent1"/>
                </a:solidFill>
              </a:rPr>
              <a:t>RHCP transmission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35A48-F83F-5E9B-810B-C551875BF6CB}"/>
              </a:ext>
            </a:extLst>
          </p:cNvPr>
          <p:cNvSpPr txBox="1"/>
          <p:nvPr/>
        </p:nvSpPr>
        <p:spPr>
          <a:xfrm>
            <a:off x="1557786" y="1262916"/>
            <a:ext cx="1779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LHCP reception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F14DC-626A-421A-7725-B83F01A3A84A}"/>
              </a:ext>
            </a:extLst>
          </p:cNvPr>
          <p:cNvSpPr txBox="1"/>
          <p:nvPr/>
        </p:nvSpPr>
        <p:spPr>
          <a:xfrm>
            <a:off x="6025708" y="1262916"/>
            <a:ext cx="1811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RHCP reception</a:t>
            </a:r>
          </a:p>
        </p:txBody>
      </p:sp>
    </p:spTree>
    <p:extLst>
      <p:ext uri="{BB962C8B-B14F-4D97-AF65-F5344CB8AC3E}">
        <p14:creationId xmlns:p14="http://schemas.microsoft.com/office/powerpoint/2010/main" val="220212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4DDD33-44D0-37BA-A9B8-F8630A427A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" y="420129"/>
            <a:ext cx="8295047" cy="449786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9AF61C-93EC-B137-B1A5-ED97B6744B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14" y="1564150"/>
            <a:ext cx="3168470" cy="172274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0C0CC-9227-3FF8-EF32-B8040C57B2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83" y="769224"/>
            <a:ext cx="2743433" cy="22305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0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1986DB-24AF-0DBA-81F1-20BEEB1A98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"/>
            <a:ext cx="9144000" cy="5143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52B50-770E-EB93-3150-2E0B78E650F8}"/>
              </a:ext>
            </a:extLst>
          </p:cNvPr>
          <p:cNvSpPr txBox="1"/>
          <p:nvPr/>
        </p:nvSpPr>
        <p:spPr>
          <a:xfrm>
            <a:off x="8099263" y="3977981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LHCP</a:t>
            </a:r>
          </a:p>
        </p:txBody>
      </p:sp>
    </p:spTree>
    <p:extLst>
      <p:ext uri="{BB962C8B-B14F-4D97-AF65-F5344CB8AC3E}">
        <p14:creationId xmlns:p14="http://schemas.microsoft.com/office/powerpoint/2010/main" val="3602297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BF14-D0EE-0E61-F8C5-ECE262A42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07266-90DE-2C8C-4378-EF84755609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"/>
            <a:ext cx="9144416" cy="5143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5D6AB5-0ED8-D035-466A-969668120E10}"/>
              </a:ext>
            </a:extLst>
          </p:cNvPr>
          <p:cNvSpPr txBox="1"/>
          <p:nvPr/>
        </p:nvSpPr>
        <p:spPr>
          <a:xfrm>
            <a:off x="8099263" y="3977981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1"/>
                </a:solidFill>
              </a:rPr>
              <a:t>RHCP</a:t>
            </a:r>
          </a:p>
        </p:txBody>
      </p:sp>
    </p:spTree>
    <p:extLst>
      <p:ext uri="{BB962C8B-B14F-4D97-AF65-F5344CB8AC3E}">
        <p14:creationId xmlns:p14="http://schemas.microsoft.com/office/powerpoint/2010/main" val="1124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D28B4-2BAD-14C6-ED26-4F970E10E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4152AA-C07B-B433-65D4-B49CDCE35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" y="-1"/>
            <a:ext cx="9143462" cy="514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C29A3-B820-A197-64AD-7CCA31C8DC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" y="2571750"/>
            <a:ext cx="3559618" cy="239228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7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30B657-9F49-893C-8DBA-F0D73CD7D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0984"/>
            <a:ext cx="8937834" cy="381367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71D6B-33F8-39FD-D697-68107A00FC4E}"/>
              </a:ext>
            </a:extLst>
          </p:cNvPr>
          <p:cNvSpPr txBox="1"/>
          <p:nvPr/>
        </p:nvSpPr>
        <p:spPr>
          <a:xfrm>
            <a:off x="2201992" y="187227"/>
            <a:ext cx="474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11x 30 sec. Dwingeloo-Stockert</a:t>
            </a:r>
          </a:p>
        </p:txBody>
      </p:sp>
    </p:spTree>
    <p:extLst>
      <p:ext uri="{BB962C8B-B14F-4D97-AF65-F5344CB8AC3E}">
        <p14:creationId xmlns:p14="http://schemas.microsoft.com/office/powerpoint/2010/main" val="1563090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">
            <a:hlinkClick r:id="" action="ppaction://media"/>
            <a:extLst>
              <a:ext uri="{FF2B5EF4-FFF2-40B4-BE49-F238E27FC236}">
                <a16:creationId xmlns:a16="http://schemas.microsoft.com/office/drawing/2014/main" id="{E6F8EC9A-BCF7-26AB-0B62-23025FFE6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5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d_animation_4s_55sec_ppm_int_hamm_2ms">
            <a:hlinkClick r:id="" action="ppaction://media"/>
            <a:extLst>
              <a:ext uri="{FF2B5EF4-FFF2-40B4-BE49-F238E27FC236}">
                <a16:creationId xmlns:a16="http://schemas.microsoft.com/office/drawing/2014/main" id="{D0CCF4A1-AA7B-2CCE-5172-068865BB7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312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37F30-6623-6A99-14D2-4797B08F79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94" y="0"/>
            <a:ext cx="5223172" cy="5133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BC6EC-B3DA-A50C-7FB8-BF7F03030C81}"/>
              </a:ext>
            </a:extLst>
          </p:cNvPr>
          <p:cNvSpPr txBox="1"/>
          <p:nvPr/>
        </p:nvSpPr>
        <p:spPr>
          <a:xfrm>
            <a:off x="7178566" y="290042"/>
            <a:ext cx="119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accent1"/>
                </a:solidFill>
              </a:rPr>
              <a:t>Venus</a:t>
            </a:r>
          </a:p>
        </p:txBody>
      </p:sp>
    </p:spTree>
    <p:extLst>
      <p:ext uri="{BB962C8B-B14F-4D97-AF65-F5344CB8AC3E}">
        <p14:creationId xmlns:p14="http://schemas.microsoft.com/office/powerpoint/2010/main" val="2173415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340DF-F949-9D2B-2BB4-BBDB16BE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9235F-0329-9C8A-BBB6-6B14835C4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1" y="0"/>
            <a:ext cx="7728118" cy="51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9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0FB9-D0EA-F128-9415-BB7E61C1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F1E20-40B4-C9F4-F948-20B2210FC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" y="2474050"/>
            <a:ext cx="866692" cy="4906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14A49A-B6C3-3B2E-ED24-E1F4D19239ED}"/>
              </a:ext>
            </a:extLst>
          </p:cNvPr>
          <p:cNvCxnSpPr>
            <a:cxnSpLocks/>
          </p:cNvCxnSpPr>
          <p:nvPr/>
        </p:nvCxnSpPr>
        <p:spPr>
          <a:xfrm>
            <a:off x="1006331" y="2836705"/>
            <a:ext cx="966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B1E445-3C73-1C5B-B879-4AAC92E026D6}"/>
              </a:ext>
            </a:extLst>
          </p:cNvPr>
          <p:cNvCxnSpPr>
            <a:cxnSpLocks/>
          </p:cNvCxnSpPr>
          <p:nvPr/>
        </p:nvCxnSpPr>
        <p:spPr>
          <a:xfrm>
            <a:off x="605909" y="1167657"/>
            <a:ext cx="0" cy="1336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E501FC-A5FD-58CA-6B1E-0CF1A8AB894D}"/>
              </a:ext>
            </a:extLst>
          </p:cNvPr>
          <p:cNvSpPr txBox="1"/>
          <p:nvPr/>
        </p:nvSpPr>
        <p:spPr>
          <a:xfrm>
            <a:off x="3831114" y="98299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23cm RX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5C47C87-2D12-1C6D-ED53-B8CEBC319714}"/>
              </a:ext>
            </a:extLst>
          </p:cNvPr>
          <p:cNvSpPr/>
          <p:nvPr/>
        </p:nvSpPr>
        <p:spPr>
          <a:xfrm>
            <a:off x="1972505" y="2567586"/>
            <a:ext cx="866692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D69A47-1BF5-900F-2CE9-F26E07C48A5E}"/>
              </a:ext>
            </a:extLst>
          </p:cNvPr>
          <p:cNvSpPr txBox="1"/>
          <p:nvPr/>
        </p:nvSpPr>
        <p:spPr>
          <a:xfrm>
            <a:off x="2196178" y="2652039"/>
            <a:ext cx="41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PA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7FA0AD-9F29-2146-F62B-272799AD1344}"/>
              </a:ext>
            </a:extLst>
          </p:cNvPr>
          <p:cNvCxnSpPr>
            <a:cxnSpLocks/>
          </p:cNvCxnSpPr>
          <p:nvPr/>
        </p:nvCxnSpPr>
        <p:spPr>
          <a:xfrm>
            <a:off x="2839197" y="2855882"/>
            <a:ext cx="966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E4B5C66-69C5-BB87-241B-AFDE34C6A51A}"/>
              </a:ext>
            </a:extLst>
          </p:cNvPr>
          <p:cNvSpPr/>
          <p:nvPr/>
        </p:nvSpPr>
        <p:spPr>
          <a:xfrm>
            <a:off x="3831114" y="1680078"/>
            <a:ext cx="1078879" cy="142752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A6F069-AC15-1466-8276-50567C37DDCB}"/>
              </a:ext>
            </a:extLst>
          </p:cNvPr>
          <p:cNvSpPr txBox="1"/>
          <p:nvPr/>
        </p:nvSpPr>
        <p:spPr>
          <a:xfrm>
            <a:off x="3788502" y="2082616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tx2"/>
                </a:solidFill>
              </a:rPr>
              <a:t>DT</a:t>
            </a:r>
          </a:p>
          <a:p>
            <a:pPr algn="ctr"/>
            <a:r>
              <a:rPr lang="en-NL" dirty="0">
                <a:solidFill>
                  <a:schemeClr val="tx2"/>
                </a:solidFill>
              </a:rPr>
              <a:t>sequencer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ED12CD-B9EA-4AD1-3AC4-5F9A141E7E91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2402286" y="2321666"/>
            <a:ext cx="3565" cy="24592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057581-601F-8B02-9B52-24CFF60E07D9}"/>
              </a:ext>
            </a:extLst>
          </p:cNvPr>
          <p:cNvCxnSpPr>
            <a:cxnSpLocks/>
          </p:cNvCxnSpPr>
          <p:nvPr/>
        </p:nvCxnSpPr>
        <p:spPr>
          <a:xfrm>
            <a:off x="1319178" y="2118988"/>
            <a:ext cx="2511936" cy="6601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01330E-B147-F5C1-7DA9-DF12E3BB415C}"/>
              </a:ext>
            </a:extLst>
          </p:cNvPr>
          <p:cNvCxnSpPr/>
          <p:nvPr/>
        </p:nvCxnSpPr>
        <p:spPr>
          <a:xfrm>
            <a:off x="1293435" y="2346244"/>
            <a:ext cx="1108851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9F2C93-BE43-EB39-28A1-AB74DA23DB7E}"/>
              </a:ext>
            </a:extLst>
          </p:cNvPr>
          <p:cNvCxnSpPr>
            <a:cxnSpLocks/>
          </p:cNvCxnSpPr>
          <p:nvPr/>
        </p:nvCxnSpPr>
        <p:spPr>
          <a:xfrm flipV="1">
            <a:off x="889397" y="2332922"/>
            <a:ext cx="429781" cy="33273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4E9D1E-DA34-6401-940F-D97AFCD4FE3F}"/>
              </a:ext>
            </a:extLst>
          </p:cNvPr>
          <p:cNvCxnSpPr>
            <a:cxnSpLocks/>
          </p:cNvCxnSpPr>
          <p:nvPr/>
        </p:nvCxnSpPr>
        <p:spPr>
          <a:xfrm flipV="1">
            <a:off x="752089" y="2122288"/>
            <a:ext cx="577835" cy="46923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FC8FD1-5CC1-70D0-F1A9-3CE45D8149C7}"/>
              </a:ext>
            </a:extLst>
          </p:cNvPr>
          <p:cNvCxnSpPr>
            <a:cxnSpLocks/>
          </p:cNvCxnSpPr>
          <p:nvPr/>
        </p:nvCxnSpPr>
        <p:spPr>
          <a:xfrm>
            <a:off x="4909993" y="2728947"/>
            <a:ext cx="16635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ED6A29F-6D7B-B664-8DC4-C4B03C00E242}"/>
              </a:ext>
            </a:extLst>
          </p:cNvPr>
          <p:cNvCxnSpPr>
            <a:cxnSpLocks/>
          </p:cNvCxnSpPr>
          <p:nvPr/>
        </p:nvCxnSpPr>
        <p:spPr>
          <a:xfrm>
            <a:off x="3831114" y="315589"/>
            <a:ext cx="0" cy="461851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172D64-A651-02C6-31F8-7594D4A9840C}"/>
              </a:ext>
            </a:extLst>
          </p:cNvPr>
          <p:cNvCxnSpPr>
            <a:endCxn id="21" idx="1"/>
          </p:cNvCxnSpPr>
          <p:nvPr/>
        </p:nvCxnSpPr>
        <p:spPr>
          <a:xfrm>
            <a:off x="598728" y="1167657"/>
            <a:ext cx="3232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E7335CE-542F-28CE-E935-42E7DF6B7F03}"/>
              </a:ext>
            </a:extLst>
          </p:cNvPr>
          <p:cNvSpPr txBox="1"/>
          <p:nvPr/>
        </p:nvSpPr>
        <p:spPr>
          <a:xfrm>
            <a:off x="1402859" y="1832728"/>
            <a:ext cx="628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control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3C1EA0-50CA-6BD5-8854-7667A03320D6}"/>
              </a:ext>
            </a:extLst>
          </p:cNvPr>
          <p:cNvCxnSpPr>
            <a:cxnSpLocks/>
          </p:cNvCxnSpPr>
          <p:nvPr/>
        </p:nvCxnSpPr>
        <p:spPr>
          <a:xfrm>
            <a:off x="4370552" y="3105824"/>
            <a:ext cx="0" cy="785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538125C-1800-339B-EC0A-4D18E4D1D038}"/>
              </a:ext>
            </a:extLst>
          </p:cNvPr>
          <p:cNvSpPr/>
          <p:nvPr/>
        </p:nvSpPr>
        <p:spPr>
          <a:xfrm>
            <a:off x="3937205" y="3891390"/>
            <a:ext cx="1269883" cy="5382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EFF7F-E0E3-B37E-CFF3-BC777AC0C817}"/>
              </a:ext>
            </a:extLst>
          </p:cNvPr>
          <p:cNvSpPr txBox="1"/>
          <p:nvPr/>
        </p:nvSpPr>
        <p:spPr>
          <a:xfrm>
            <a:off x="4009516" y="3960454"/>
            <a:ext cx="94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/>
                </a:solidFill>
              </a:rPr>
              <a:t>PE1CKK</a:t>
            </a:r>
            <a:endParaRPr lang="en-NL" sz="1000" i="1" dirty="0">
              <a:solidFill>
                <a:schemeClr val="tx2"/>
              </a:solidFill>
            </a:endParaRPr>
          </a:p>
          <a:p>
            <a:pPr algn="ctr"/>
            <a:r>
              <a:rPr lang="en-GB" sz="1000" dirty="0">
                <a:solidFill>
                  <a:schemeClr val="tx2"/>
                </a:solidFill>
              </a:rPr>
              <a:t>P</a:t>
            </a:r>
            <a:r>
              <a:rPr lang="en-NL" sz="1000" dirty="0">
                <a:solidFill>
                  <a:schemeClr val="tx2"/>
                </a:solidFill>
              </a:rPr>
              <a:t>ower supply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72C147-D997-6EFD-4529-E191344B32EC}"/>
              </a:ext>
            </a:extLst>
          </p:cNvPr>
          <p:cNvSpPr txBox="1"/>
          <p:nvPr/>
        </p:nvSpPr>
        <p:spPr>
          <a:xfrm>
            <a:off x="4395734" y="3629424"/>
            <a:ext cx="377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tx2"/>
                </a:solidFill>
              </a:rPr>
              <a:t>ptt</a:t>
            </a:r>
            <a:endParaRPr lang="en-NL" sz="1000" dirty="0">
              <a:solidFill>
                <a:schemeClr val="tx2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1F3801B-01DF-207C-8BB3-3FC3A7CBAD5B}"/>
              </a:ext>
            </a:extLst>
          </p:cNvPr>
          <p:cNvSpPr/>
          <p:nvPr/>
        </p:nvSpPr>
        <p:spPr>
          <a:xfrm>
            <a:off x="6353021" y="1569583"/>
            <a:ext cx="1269883" cy="288387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EF8F0D-646D-7A23-2B27-90C72BF17A45}"/>
              </a:ext>
            </a:extLst>
          </p:cNvPr>
          <p:cNvSpPr txBox="1"/>
          <p:nvPr/>
        </p:nvSpPr>
        <p:spPr>
          <a:xfrm>
            <a:off x="8022988" y="1802423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23cm TX</a:t>
            </a:r>
          </a:p>
          <a:p>
            <a:r>
              <a:rPr lang="en-GB" dirty="0">
                <a:solidFill>
                  <a:schemeClr val="tx2"/>
                </a:solidFill>
              </a:rPr>
              <a:t>t</a:t>
            </a:r>
            <a:r>
              <a:rPr lang="en-NL" dirty="0">
                <a:solidFill>
                  <a:schemeClr val="tx2"/>
                </a:solidFill>
              </a:rPr>
              <a:t>o feed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B2A013-E1EA-78B7-74CB-BA5D9E7C4AAC}"/>
              </a:ext>
            </a:extLst>
          </p:cNvPr>
          <p:cNvCxnSpPr>
            <a:cxnSpLocks/>
          </p:cNvCxnSpPr>
          <p:nvPr/>
        </p:nvCxnSpPr>
        <p:spPr>
          <a:xfrm>
            <a:off x="7272268" y="2141773"/>
            <a:ext cx="750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56148C-6F32-6CF9-3619-552782D79F34}"/>
              </a:ext>
            </a:extLst>
          </p:cNvPr>
          <p:cNvCxnSpPr>
            <a:cxnSpLocks/>
          </p:cNvCxnSpPr>
          <p:nvPr/>
        </p:nvCxnSpPr>
        <p:spPr>
          <a:xfrm flipV="1">
            <a:off x="4361964" y="4429628"/>
            <a:ext cx="0" cy="312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0A49B4-3DD6-F40C-AE9B-9091D3372683}"/>
              </a:ext>
            </a:extLst>
          </p:cNvPr>
          <p:cNvSpPr txBox="1"/>
          <p:nvPr/>
        </p:nvSpPr>
        <p:spPr>
          <a:xfrm>
            <a:off x="4346288" y="4498692"/>
            <a:ext cx="411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IF</a:t>
            </a:r>
            <a:endParaRPr lang="en-NL" sz="1000" dirty="0">
              <a:solidFill>
                <a:schemeClr val="tx2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95AE858-E2EF-970C-BB43-646FF6AA32CE}"/>
              </a:ext>
            </a:extLst>
          </p:cNvPr>
          <p:cNvCxnSpPr>
            <a:cxnSpLocks/>
          </p:cNvCxnSpPr>
          <p:nvPr/>
        </p:nvCxnSpPr>
        <p:spPr>
          <a:xfrm>
            <a:off x="5207088" y="4160509"/>
            <a:ext cx="136646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E893741-E919-94AE-0834-E2C2522A3CF0}"/>
              </a:ext>
            </a:extLst>
          </p:cNvPr>
          <p:cNvSpPr txBox="1"/>
          <p:nvPr/>
        </p:nvSpPr>
        <p:spPr>
          <a:xfrm>
            <a:off x="5287187" y="3816767"/>
            <a:ext cx="920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IF 14V/17V</a:t>
            </a:r>
            <a:endParaRPr lang="en-NL" sz="1000" dirty="0">
              <a:solidFill>
                <a:schemeClr val="tx2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A22C321-AF9B-5DF9-549A-7E9A90C0B14C}"/>
              </a:ext>
            </a:extLst>
          </p:cNvPr>
          <p:cNvCxnSpPr>
            <a:cxnSpLocks/>
          </p:cNvCxnSpPr>
          <p:nvPr/>
        </p:nvCxnSpPr>
        <p:spPr>
          <a:xfrm>
            <a:off x="6999115" y="815506"/>
            <a:ext cx="0" cy="754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F4AD8A8-8701-5AB6-D4DB-6F82C5509A2A}"/>
              </a:ext>
            </a:extLst>
          </p:cNvPr>
          <p:cNvSpPr txBox="1"/>
          <p:nvPr/>
        </p:nvSpPr>
        <p:spPr>
          <a:xfrm>
            <a:off x="6353021" y="470480"/>
            <a:ext cx="12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28V power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E4758F-BCE1-5199-502B-769D135AC608}"/>
              </a:ext>
            </a:extLst>
          </p:cNvPr>
          <p:cNvSpPr txBox="1"/>
          <p:nvPr/>
        </p:nvSpPr>
        <p:spPr>
          <a:xfrm>
            <a:off x="908179" y="2886308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1299.5 MHz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C7C22A-E829-5EF6-0A41-C7F85BDD4157}"/>
              </a:ext>
            </a:extLst>
          </p:cNvPr>
          <p:cNvSpPr txBox="1"/>
          <p:nvPr/>
        </p:nvSpPr>
        <p:spPr>
          <a:xfrm>
            <a:off x="2987091" y="2882871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1W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F1C535-35AE-AEEC-1A43-16CA9A28FF99}"/>
              </a:ext>
            </a:extLst>
          </p:cNvPr>
          <p:cNvSpPr txBox="1"/>
          <p:nvPr/>
        </p:nvSpPr>
        <p:spPr>
          <a:xfrm>
            <a:off x="6516418" y="1606619"/>
            <a:ext cx="9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/>
                </a:solidFill>
              </a:rPr>
              <a:t>PE1CKK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endParaRPr lang="en-NL" sz="1000" dirty="0">
              <a:solidFill>
                <a:schemeClr val="tx2"/>
              </a:solidFill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F368387-48E6-C7B5-0053-D755DD353444}"/>
              </a:ext>
            </a:extLst>
          </p:cNvPr>
          <p:cNvSpPr/>
          <p:nvPr/>
        </p:nvSpPr>
        <p:spPr>
          <a:xfrm>
            <a:off x="6563391" y="2555078"/>
            <a:ext cx="723044" cy="444730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7429D4-AC4A-5EA7-6B1E-9B0C83713E85}"/>
              </a:ext>
            </a:extLst>
          </p:cNvPr>
          <p:cNvSpPr txBox="1"/>
          <p:nvPr/>
        </p:nvSpPr>
        <p:spPr>
          <a:xfrm>
            <a:off x="6438328" y="2654332"/>
            <a:ext cx="9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driver</a:t>
            </a:r>
            <a:endParaRPr lang="en-NL" sz="1000" dirty="0">
              <a:solidFill>
                <a:schemeClr val="tx2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73E877-4D51-3C91-C2F7-C9810D06B444}"/>
              </a:ext>
            </a:extLst>
          </p:cNvPr>
          <p:cNvSpPr txBox="1"/>
          <p:nvPr/>
        </p:nvSpPr>
        <p:spPr>
          <a:xfrm>
            <a:off x="5380586" y="2405780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tx2"/>
                </a:solidFill>
              </a:rPr>
              <a:t>1W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68A675F8-C59E-E868-37DC-3B06C261D499}"/>
              </a:ext>
            </a:extLst>
          </p:cNvPr>
          <p:cNvSpPr/>
          <p:nvPr/>
        </p:nvSpPr>
        <p:spPr>
          <a:xfrm>
            <a:off x="6573549" y="3849685"/>
            <a:ext cx="723044" cy="444730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1B18DB-0F32-67D0-B926-8F9FB360FBDE}"/>
              </a:ext>
            </a:extLst>
          </p:cNvPr>
          <p:cNvSpPr txBox="1"/>
          <p:nvPr/>
        </p:nvSpPr>
        <p:spPr>
          <a:xfrm>
            <a:off x="6483693" y="3945804"/>
            <a:ext cx="9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sequencer</a:t>
            </a:r>
            <a:endParaRPr lang="en-NL" sz="1000" dirty="0">
              <a:solidFill>
                <a:schemeClr val="tx2"/>
              </a:solidFill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31A4EF7-475D-58A4-B5F4-9D5FEDC702AB}"/>
              </a:ext>
            </a:extLst>
          </p:cNvPr>
          <p:cNvSpPr/>
          <p:nvPr/>
        </p:nvSpPr>
        <p:spPr>
          <a:xfrm>
            <a:off x="6549224" y="1956308"/>
            <a:ext cx="723044" cy="444730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C70550-C5CF-75D1-D13B-A464F00439B6}"/>
              </a:ext>
            </a:extLst>
          </p:cNvPr>
          <p:cNvSpPr txBox="1"/>
          <p:nvPr/>
        </p:nvSpPr>
        <p:spPr>
          <a:xfrm>
            <a:off x="6459368" y="2052427"/>
            <a:ext cx="9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SSPA 1kW</a:t>
            </a:r>
            <a:endParaRPr lang="en-NL" sz="1000" dirty="0">
              <a:solidFill>
                <a:schemeClr val="tx2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5A9A8F-0B67-BA72-1ED2-5D25A855C0B4}"/>
              </a:ext>
            </a:extLst>
          </p:cNvPr>
          <p:cNvSpPr txBox="1"/>
          <p:nvPr/>
        </p:nvSpPr>
        <p:spPr>
          <a:xfrm>
            <a:off x="3982380" y="4687886"/>
            <a:ext cx="775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2"/>
                </a:solidFill>
              </a:rPr>
              <a:t>open</a:t>
            </a:r>
            <a:endParaRPr lang="en-NL" sz="1000" i="1" dirty="0">
              <a:solidFill>
                <a:schemeClr val="tx2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67C4529-C296-B677-1AE8-E0A3A5DB040D}"/>
              </a:ext>
            </a:extLst>
          </p:cNvPr>
          <p:cNvSpPr/>
          <p:nvPr/>
        </p:nvSpPr>
        <p:spPr>
          <a:xfrm>
            <a:off x="6557972" y="3182954"/>
            <a:ext cx="723044" cy="444730"/>
          </a:xfrm>
          <a:prstGeom prst="roundRect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4BF7C-65FA-08D6-E38A-D54C7F8BFDFA}"/>
              </a:ext>
            </a:extLst>
          </p:cNvPr>
          <p:cNvSpPr txBox="1"/>
          <p:nvPr/>
        </p:nvSpPr>
        <p:spPr>
          <a:xfrm>
            <a:off x="6463338" y="3296740"/>
            <a:ext cx="9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transverter</a:t>
            </a:r>
            <a:endParaRPr lang="en-NL" sz="1000" dirty="0">
              <a:solidFill>
                <a:schemeClr val="tx2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99725A9F-D5A7-FF85-1E38-6B260955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0541" y="3164826"/>
            <a:ext cx="518660" cy="51866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4071FC-3780-1570-0F72-1B8E6FBF8D4A}"/>
              </a:ext>
            </a:extLst>
          </p:cNvPr>
          <p:cNvCxnSpPr>
            <a:cxnSpLocks/>
          </p:cNvCxnSpPr>
          <p:nvPr/>
        </p:nvCxnSpPr>
        <p:spPr>
          <a:xfrm flipV="1">
            <a:off x="6909871" y="2384240"/>
            <a:ext cx="0" cy="179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43E973-9C88-F5E8-7888-658C85C91683}"/>
              </a:ext>
            </a:extLst>
          </p:cNvPr>
          <p:cNvCxnSpPr>
            <a:cxnSpLocks/>
          </p:cNvCxnSpPr>
          <p:nvPr/>
        </p:nvCxnSpPr>
        <p:spPr>
          <a:xfrm>
            <a:off x="6144088" y="315589"/>
            <a:ext cx="0" cy="461851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DA6DD7F-2E65-FABA-3110-3DA81CFD1D98}"/>
              </a:ext>
            </a:extLst>
          </p:cNvPr>
          <p:cNvSpPr txBox="1"/>
          <p:nvPr/>
        </p:nvSpPr>
        <p:spPr>
          <a:xfrm>
            <a:off x="6950002" y="49987"/>
            <a:ext cx="107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2"/>
                </a:solidFill>
              </a:rPr>
              <a:t>f</a:t>
            </a:r>
            <a:r>
              <a:rPr lang="en-NL" i="1" dirty="0">
                <a:solidFill>
                  <a:schemeClr val="accent2"/>
                </a:solidFill>
              </a:rPr>
              <a:t>ocus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0B676-A5B7-B27B-E809-D67B33811B08}"/>
              </a:ext>
            </a:extLst>
          </p:cNvPr>
          <p:cNvSpPr txBox="1"/>
          <p:nvPr/>
        </p:nvSpPr>
        <p:spPr>
          <a:xfrm>
            <a:off x="4678485" y="49987"/>
            <a:ext cx="8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cabinet</a:t>
            </a:r>
            <a:endParaRPr lang="en-NL" i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AC23C-33D9-6BAE-91B2-63528713DCD1}"/>
              </a:ext>
            </a:extLst>
          </p:cNvPr>
          <p:cNvSpPr txBox="1"/>
          <p:nvPr/>
        </p:nvSpPr>
        <p:spPr>
          <a:xfrm>
            <a:off x="1972505" y="52990"/>
            <a:ext cx="65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table</a:t>
            </a:r>
            <a:endParaRPr lang="en-NL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91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9C0CE-5DBA-7280-0ED2-263C4B87E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9F7DD-CD2A-C1FD-2A94-B57EE3B7F8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1" y="0"/>
            <a:ext cx="77208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8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CC458-10B0-3C66-824F-A4750BB75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"/>
            <a:ext cx="9144000" cy="51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3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BD1046-4812-228E-8A86-C7671D549B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25" y="88845"/>
            <a:ext cx="5194349" cy="480264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DC157A-29D4-8712-827B-2DE4F50F5859}"/>
              </a:ext>
            </a:extLst>
          </p:cNvPr>
          <p:cNvSpPr txBox="1"/>
          <p:nvPr/>
        </p:nvSpPr>
        <p:spPr>
          <a:xfrm>
            <a:off x="7360742" y="4707466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James Miller G3RUH</a:t>
            </a:r>
            <a:endParaRPr lang="en-NL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74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5BBA77-7C08-5BB5-5B55-F30A5D78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55" y="131385"/>
            <a:ext cx="3001446" cy="237644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6A92E-80A1-B951-3277-908184D6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55" y="2635668"/>
            <a:ext cx="3001447" cy="225626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2D86A-43BF-3D17-83C7-988FB881D2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8" y="1747395"/>
            <a:ext cx="5118432" cy="3104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755C8-EDA9-6CCE-B080-D86CCF12C3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6" y="51364"/>
            <a:ext cx="3001446" cy="1495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5EE48-1A73-0DA1-7258-1B84B062F258}"/>
              </a:ext>
            </a:extLst>
          </p:cNvPr>
          <p:cNvSpPr txBox="1"/>
          <p:nvPr/>
        </p:nvSpPr>
        <p:spPr>
          <a:xfrm>
            <a:off x="3959492" y="29129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dirty="0">
                <a:solidFill>
                  <a:schemeClr val="accent1"/>
                </a:solidFill>
              </a:rPr>
              <a:t>SPICE</a:t>
            </a:r>
          </a:p>
        </p:txBody>
      </p:sp>
    </p:spTree>
    <p:extLst>
      <p:ext uri="{BB962C8B-B14F-4D97-AF65-F5344CB8AC3E}">
        <p14:creationId xmlns:p14="http://schemas.microsoft.com/office/powerpoint/2010/main" val="65532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8B1B7-11AB-FFC1-227D-07A01462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510696" y="2394447"/>
            <a:ext cx="3074912" cy="24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6A807-5B9A-8D26-61EC-867A7F8E4F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9" y="2469516"/>
            <a:ext cx="2563857" cy="2320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1E5D8-D721-F50D-80A5-7DF37ABA1F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92" y="318224"/>
            <a:ext cx="2832960" cy="228306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0813F9-4F05-A32B-5D06-F764BF4CE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22" y="528660"/>
            <a:ext cx="3342339" cy="194085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3D72A-4159-850D-65DB-6B67C52E51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9" y="465992"/>
            <a:ext cx="1423623" cy="206619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1CEED-CD95-D147-7C00-A98EA1BE2C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33" y="2749053"/>
            <a:ext cx="2885195" cy="162292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114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014A86-16A2-EDC8-ED1A-034A8EA7A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" y="650632"/>
            <a:ext cx="8942348" cy="3568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631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42A2B-58A6-A721-90D1-AC929F754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8" y="455539"/>
            <a:ext cx="3863094" cy="39231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A62E8-F418-5D49-BAF2-35A3D5E4E2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91" y="455539"/>
            <a:ext cx="3803351" cy="39231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246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A27CC-86E6-9FF5-9B25-14EABD8C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</a:t>
            </a:r>
            <a:r>
              <a:rPr lang="en-NL" dirty="0">
                <a:solidFill>
                  <a:schemeClr val="tx2"/>
                </a:solidFill>
              </a:rPr>
              <a:t>ransmission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B1199-912D-E5D2-A0A7-E121304B97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94" y="1399922"/>
            <a:ext cx="5969411" cy="3230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281E52-294D-6581-658B-988C4F4873CE}"/>
              </a:ext>
            </a:extLst>
          </p:cNvPr>
          <p:cNvSpPr/>
          <p:nvPr/>
        </p:nvSpPr>
        <p:spPr>
          <a:xfrm>
            <a:off x="2055377" y="2686556"/>
            <a:ext cx="5276007" cy="17155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695B9-B9FC-62D0-A86B-F0FA9436652E}"/>
              </a:ext>
            </a:extLst>
          </p:cNvPr>
          <p:cNvSpPr txBox="1"/>
          <p:nvPr/>
        </p:nvSpPr>
        <p:spPr>
          <a:xfrm>
            <a:off x="7982440" y="3449717"/>
            <a:ext cx="70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failed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5712BD-A08B-F374-B67B-AE3F84DA9FF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441324" y="3634383"/>
            <a:ext cx="541116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530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5352-8707-CF5A-3E44-C180AB20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39107-1FE7-E388-2634-717B0B3EDC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89" y="4727086"/>
            <a:ext cx="1981200" cy="22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320025-7123-D248-5DDD-4F3198A32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2" y="0"/>
            <a:ext cx="77180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8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560C-CE77-3020-5B78-4469C394F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BD95BE-5E91-B844-8EE6-428B4C321B0A}"/>
              </a:ext>
            </a:extLst>
          </p:cNvPr>
          <p:cNvSpPr txBox="1"/>
          <p:nvPr/>
        </p:nvSpPr>
        <p:spPr>
          <a:xfrm>
            <a:off x="6298750" y="989550"/>
            <a:ext cx="2319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4x 278 seconds CW</a:t>
            </a:r>
          </a:p>
          <a:p>
            <a:endParaRPr lang="en-NL" dirty="0">
              <a:solidFill>
                <a:schemeClr val="tx2"/>
              </a:solidFill>
            </a:endParaRPr>
          </a:p>
          <a:p>
            <a:r>
              <a:rPr lang="en-NL" dirty="0">
                <a:solidFill>
                  <a:schemeClr val="tx2"/>
                </a:solidFill>
              </a:rPr>
              <a:t>Received at Dwingeloo</a:t>
            </a:r>
            <a:br>
              <a:rPr lang="en-NL" dirty="0">
                <a:solidFill>
                  <a:schemeClr val="tx2"/>
                </a:solidFill>
              </a:rPr>
            </a:br>
            <a:r>
              <a:rPr lang="en-NL" dirty="0">
                <a:solidFill>
                  <a:schemeClr val="tx2"/>
                </a:solidFill>
              </a:rPr>
              <a:t>and Stockert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6C5D5-3EA9-F294-6BC1-8BD6C72FF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9" y="0"/>
            <a:ext cx="5478104" cy="506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200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9474-4F08-CC48-684B-A4678A8CF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ADFB9-6B3C-0104-6D1F-767316EDEB8B}"/>
              </a:ext>
            </a:extLst>
          </p:cNvPr>
          <p:cNvSpPr txBox="1"/>
          <p:nvPr/>
        </p:nvSpPr>
        <p:spPr>
          <a:xfrm>
            <a:off x="6298750" y="989550"/>
            <a:ext cx="2319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4x 278 seconds CW</a:t>
            </a:r>
          </a:p>
          <a:p>
            <a:r>
              <a:rPr lang="en-NL" dirty="0">
                <a:solidFill>
                  <a:schemeClr val="tx2"/>
                </a:solidFill>
              </a:rPr>
              <a:t>Averaged</a:t>
            </a:r>
          </a:p>
          <a:p>
            <a:endParaRPr lang="en-NL" dirty="0">
              <a:solidFill>
                <a:schemeClr val="tx2"/>
              </a:solidFill>
            </a:endParaRPr>
          </a:p>
          <a:p>
            <a:r>
              <a:rPr lang="en-NL" dirty="0">
                <a:solidFill>
                  <a:schemeClr val="tx2"/>
                </a:solidFill>
              </a:rPr>
              <a:t>Received at Dwingeloo</a:t>
            </a:r>
            <a:br>
              <a:rPr lang="en-NL" dirty="0">
                <a:solidFill>
                  <a:schemeClr val="tx2"/>
                </a:solidFill>
              </a:rPr>
            </a:br>
            <a:r>
              <a:rPr lang="en-NL" dirty="0">
                <a:solidFill>
                  <a:schemeClr val="tx2"/>
                </a:solidFill>
              </a:rPr>
              <a:t>and Stockert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92824-15F8-C2CA-750C-32CCEC0C4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45" y="0"/>
            <a:ext cx="3767375" cy="5045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152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05356-2202-12C3-6C6B-1C65F29B08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0" y="0"/>
            <a:ext cx="7166638" cy="506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99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908A10-D6DC-8CA1-E77A-4DA2AAC1A9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85" y="515007"/>
            <a:ext cx="3313715" cy="441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DE54E-3D42-3728-D077-0168933BED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809297"/>
            <a:ext cx="5904478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AC4FC-39E9-3EE2-99DE-3D5BB27F79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98" y="102437"/>
            <a:ext cx="4539604" cy="493862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234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6A6A1-9FDA-EDDA-2F97-7FA60C006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93" y="923643"/>
            <a:ext cx="3296213" cy="3296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EC431-7ED0-763A-C6CD-962A6E97C6FB}"/>
              </a:ext>
            </a:extLst>
          </p:cNvPr>
          <p:cNvSpPr txBox="1"/>
          <p:nvPr/>
        </p:nvSpPr>
        <p:spPr>
          <a:xfrm>
            <a:off x="3817626" y="1065146"/>
            <a:ext cx="150874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99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661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21E2E-E857-BFAB-80E8-2FDC16D946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0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3B98-E2AB-F58F-ECE2-CD3F9003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tx2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0DC0-E545-1A60-E204-D7AF468E2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sz="2800" dirty="0">
                <a:solidFill>
                  <a:schemeClr val="tx2"/>
                </a:solidFill>
              </a:rPr>
              <a:t>Teams at Dwingeloo and Stockert!</a:t>
            </a:r>
          </a:p>
          <a:p>
            <a:r>
              <a:rPr lang="en-NL" sz="2800" dirty="0">
                <a:solidFill>
                  <a:schemeClr val="tx2"/>
                </a:solidFill>
              </a:rPr>
              <a:t>Jan van Muijlwijk</a:t>
            </a:r>
          </a:p>
          <a:p>
            <a:r>
              <a:rPr lang="en-NL" sz="2800" dirty="0">
                <a:solidFill>
                  <a:schemeClr val="tx2"/>
                </a:solidFill>
              </a:rPr>
              <a:t>Daniel Estévez</a:t>
            </a:r>
          </a:p>
          <a:p>
            <a:r>
              <a:rPr lang="en-NL" sz="2800" dirty="0">
                <a:solidFill>
                  <a:schemeClr val="tx2"/>
                </a:solidFill>
              </a:rPr>
              <a:t>Pete Wyckoff</a:t>
            </a:r>
          </a:p>
          <a:p>
            <a:r>
              <a:rPr lang="en-NL" sz="2800" dirty="0">
                <a:solidFill>
                  <a:schemeClr val="tx2"/>
                </a:solidFill>
              </a:rPr>
              <a:t>Nathaniel Fairfield</a:t>
            </a:r>
          </a:p>
          <a:p>
            <a:endParaRPr lang="en-NL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9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mras-footer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5" y="1153895"/>
            <a:ext cx="2685683" cy="26946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789381-580B-58E8-F6A9-8BB01D0EC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271" y="1219196"/>
            <a:ext cx="2685681" cy="2705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222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A3F43-B30D-A042-C0DD-A12DA7197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0" y="0"/>
            <a:ext cx="75620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1B05D-A477-6EF0-76FA-319BBEC3D1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" y="1055985"/>
            <a:ext cx="4362275" cy="4028964"/>
          </a:xfrm>
          <a:prstGeom prst="rect">
            <a:avLst/>
          </a:prstGeom>
          <a:effectLst>
            <a:outerShdw blurRad="163281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32248-CEF7-CA7C-E0A2-4D8EB0974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55" y="101537"/>
            <a:ext cx="6224631" cy="1638494"/>
          </a:xfrm>
          <a:prstGeom prst="rect">
            <a:avLst/>
          </a:prstGeom>
          <a:effectLst>
            <a:outerShdw blurRad="139185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9552B0-DCC6-564E-36DE-62490249D8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23" y="2355338"/>
            <a:ext cx="3148048" cy="2096264"/>
          </a:xfrm>
          <a:prstGeom prst="rect">
            <a:avLst/>
          </a:prstGeom>
          <a:effectLst>
            <a:outerShdw blurRad="28204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75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D592A-EEB3-E74B-5F11-8F608837B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" y="2326186"/>
            <a:ext cx="3487936" cy="232259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235D7-A7B7-8847-94E1-819D816624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48" y="2191490"/>
            <a:ext cx="2457289" cy="245728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0F21F-0EB7-4901-22D7-64C5FC7358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7" y="228600"/>
            <a:ext cx="4144998" cy="1763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D8FDCC-6C00-66C8-1002-63D4FDA35B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014"/>
            <a:ext cx="4505172" cy="20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9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98DF2-1E55-7BC5-F10E-DA87564F9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0" y="183995"/>
            <a:ext cx="3162177" cy="477551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1D486-749E-1318-D3C3-2409862AB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72" y="183995"/>
            <a:ext cx="3400989" cy="477551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26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31CA6B-5EB6-DA6D-765B-53C6B11BEB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5" y="148868"/>
            <a:ext cx="3242108" cy="484576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0D944-6171-0920-EDD9-EE720A2E38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1" y="2421441"/>
            <a:ext cx="1689079" cy="25508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12ABD-5A34-6F55-6D03-808F854E79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37" y="458571"/>
            <a:ext cx="2204224" cy="165316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8D5C2-AFC5-B176-BD17-144BA06F38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41" y="148868"/>
            <a:ext cx="3306922" cy="481063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C5824-3A36-8BF8-FE62-A0675C72F8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15" y="91277"/>
            <a:ext cx="1700495" cy="238775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4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279</Words>
  <Application>Microsoft Office PowerPoint</Application>
  <PresentationFormat>On-screen Show (16:9)</PresentationFormat>
  <Paragraphs>93</Paragraphs>
  <Slides>52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Courier</vt:lpstr>
      <vt:lpstr>Office Theme</vt:lpstr>
      <vt:lpstr>Radar Astronomy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Transmission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LoRa Moon Bounce</dc:title>
  <dc:creator>TT</dc:creator>
  <cp:lastModifiedBy>Paul Hearn</cp:lastModifiedBy>
  <cp:revision>356</cp:revision>
  <dcterms:created xsi:type="dcterms:W3CDTF">2022-01-29T10:25:48Z</dcterms:created>
  <dcterms:modified xsi:type="dcterms:W3CDTF">2025-09-07T07:29:25Z</dcterms:modified>
</cp:coreProperties>
</file>